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2"/>
  </p:notesMasterIdLst>
  <p:sldIdLst>
    <p:sldId id="268" r:id="rId2"/>
    <p:sldId id="316" r:id="rId3"/>
    <p:sldId id="269" r:id="rId4"/>
    <p:sldId id="270" r:id="rId5"/>
    <p:sldId id="272" r:id="rId6"/>
    <p:sldId id="273" r:id="rId7"/>
    <p:sldId id="274" r:id="rId8"/>
    <p:sldId id="271" r:id="rId9"/>
    <p:sldId id="317" r:id="rId10"/>
    <p:sldId id="276" r:id="rId11"/>
    <p:sldId id="308" r:id="rId12"/>
    <p:sldId id="275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8" r:id="rId24"/>
    <p:sldId id="319" r:id="rId25"/>
    <p:sldId id="289" r:id="rId26"/>
    <p:sldId id="327" r:id="rId27"/>
    <p:sldId id="292" r:id="rId28"/>
    <p:sldId id="304" r:id="rId29"/>
    <p:sldId id="293" r:id="rId30"/>
    <p:sldId id="294" r:id="rId31"/>
    <p:sldId id="295" r:id="rId32"/>
    <p:sldId id="296" r:id="rId33"/>
    <p:sldId id="297" r:id="rId34"/>
    <p:sldId id="318" r:id="rId35"/>
    <p:sldId id="298" r:id="rId36"/>
    <p:sldId id="299" r:id="rId37"/>
    <p:sldId id="300" r:id="rId38"/>
    <p:sldId id="302" r:id="rId39"/>
    <p:sldId id="325" r:id="rId40"/>
    <p:sldId id="326" r:id="rId41"/>
    <p:sldId id="320" r:id="rId42"/>
    <p:sldId id="290" r:id="rId43"/>
    <p:sldId id="291" r:id="rId44"/>
    <p:sldId id="305" r:id="rId45"/>
    <p:sldId id="307" r:id="rId46"/>
    <p:sldId id="324" r:id="rId47"/>
    <p:sldId id="331" r:id="rId48"/>
    <p:sldId id="328" r:id="rId49"/>
    <p:sldId id="330" r:id="rId50"/>
    <p:sldId id="306" r:id="rId51"/>
    <p:sldId id="309" r:id="rId52"/>
    <p:sldId id="310" r:id="rId53"/>
    <p:sldId id="311" r:id="rId54"/>
    <p:sldId id="312" r:id="rId55"/>
    <p:sldId id="321" r:id="rId56"/>
    <p:sldId id="303" r:id="rId57"/>
    <p:sldId id="313" r:id="rId58"/>
    <p:sldId id="323" r:id="rId59"/>
    <p:sldId id="322" r:id="rId60"/>
    <p:sldId id="315" r:id="rId61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CC"/>
    <a:srgbClr val="A50021"/>
    <a:srgbClr val="CC00CC"/>
    <a:srgbClr val="FF0000"/>
    <a:srgbClr val="0066FF"/>
    <a:srgbClr val="FF7C80"/>
    <a:srgbClr val="EBC175"/>
    <a:srgbClr val="006666"/>
    <a:srgbClr val="008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0" autoAdjust="0"/>
    <p:restoredTop sz="90834" autoAdjust="0"/>
  </p:normalViewPr>
  <p:slideViewPr>
    <p:cSldViewPr snapToGrid="0">
      <p:cViewPr varScale="1">
        <p:scale>
          <a:sx n="74" d="100"/>
          <a:sy n="74" d="100"/>
        </p:scale>
        <p:origin x="104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svg"/><Relationship Id="rId1" Type="http://schemas.openxmlformats.org/officeDocument/2006/relationships/image" Target="../media/image53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B24BCF-55AE-4AB7-830E-92199A824EFD}" type="doc">
      <dgm:prSet loTypeId="urn:microsoft.com/office/officeart/2005/8/layout/bList2" loCatId="list" qsTypeId="urn:microsoft.com/office/officeart/2005/8/quickstyle/simple3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C6311DD4-1900-4F31-9077-0CB4DD0DE08F}">
      <dgm:prSet phldrT="[文本]"/>
      <dgm:spPr/>
      <dgm:t>
        <a:bodyPr/>
        <a:lstStyle/>
        <a:p>
          <a:r>
            <a:rPr lang="en-US" altLang="zh-CN" b="1" dirty="0" err="1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bpfloader</a:t>
          </a:r>
          <a:endParaRPr lang="zh-CN" altLang="en-US" dirty="0"/>
        </a:p>
      </dgm:t>
    </dgm:pt>
    <dgm:pt modelId="{94845328-EA32-4524-85AE-6393BF842760}" type="parTrans" cxnId="{F68E7CE3-2E83-4393-BCEB-084BF00F5F5A}">
      <dgm:prSet/>
      <dgm:spPr/>
      <dgm:t>
        <a:bodyPr/>
        <a:lstStyle/>
        <a:p>
          <a:endParaRPr lang="zh-CN" altLang="en-US"/>
        </a:p>
      </dgm:t>
    </dgm:pt>
    <dgm:pt modelId="{F417A7AA-7C54-4375-A6F2-71354A8E4363}" type="sibTrans" cxnId="{F68E7CE3-2E83-4393-BCEB-084BF00F5F5A}">
      <dgm:prSet/>
      <dgm:spPr/>
      <dgm:t>
        <a:bodyPr/>
        <a:lstStyle/>
        <a:p>
          <a:endParaRPr lang="zh-CN" altLang="en-US"/>
        </a:p>
      </dgm:t>
    </dgm:pt>
    <dgm:pt modelId="{1EBB1FCE-5182-4145-BA3F-8A5D7F01736E}">
      <dgm:prSet phldrT="[文本]" custT="1"/>
      <dgm:spPr/>
      <dgm:t>
        <a:bodyPr/>
        <a:lstStyle/>
        <a:p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system/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bpfloader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system/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libbpf_android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757D548-C5B5-4D8C-A354-F5D3DB6E18D8}" type="parTrans" cxnId="{0BA7265B-A10F-48ED-8169-FF85900B229A}">
      <dgm:prSet/>
      <dgm:spPr/>
      <dgm:t>
        <a:bodyPr/>
        <a:lstStyle/>
        <a:p>
          <a:endParaRPr lang="zh-CN" altLang="en-US"/>
        </a:p>
      </dgm:t>
    </dgm:pt>
    <dgm:pt modelId="{0B61B731-3A4C-42E5-9741-CE6BC09B3306}" type="sibTrans" cxnId="{0BA7265B-A10F-48ED-8169-FF85900B229A}">
      <dgm:prSet/>
      <dgm:spPr/>
      <dgm:t>
        <a:bodyPr/>
        <a:lstStyle/>
        <a:p>
          <a:endParaRPr lang="zh-CN" altLang="en-US"/>
        </a:p>
      </dgm:t>
    </dgm:pt>
    <dgm:pt modelId="{423976B0-1A92-4613-B33E-0799E4092274}">
      <dgm:prSet phldrT="[文本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系统启动时负责加载 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/system/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etc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中的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目标文件，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create and pin maps and progs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E72732-AC8A-4A1A-B310-88BBDAC6576C}" type="parTrans" cxnId="{C2602EC3-77C2-4CCB-B204-B8462D12D435}">
      <dgm:prSet/>
      <dgm:spPr/>
      <dgm:t>
        <a:bodyPr/>
        <a:lstStyle/>
        <a:p>
          <a:endParaRPr lang="zh-CN" altLang="en-US"/>
        </a:p>
      </dgm:t>
    </dgm:pt>
    <dgm:pt modelId="{B7324010-2B37-4934-AF0F-2CACA8E74718}" type="sibTrans" cxnId="{C2602EC3-77C2-4CCB-B204-B8462D12D435}">
      <dgm:prSet/>
      <dgm:spPr/>
      <dgm:t>
        <a:bodyPr/>
        <a:lstStyle/>
        <a:p>
          <a:endParaRPr lang="zh-CN" altLang="en-US"/>
        </a:p>
      </dgm:t>
    </dgm:pt>
    <dgm:pt modelId="{9BA85E27-4052-4A8E-9A7F-739F8E438E07}">
      <dgm:prSet phldrT="[文本]"/>
      <dgm:spPr/>
      <dgm:t>
        <a:bodyPr/>
        <a:lstStyle/>
        <a:p>
          <a:r>
            <a:rPr lang="en-US" altLang="zh-CN" b="1" dirty="0" err="1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libbpf_bcc</a:t>
          </a:r>
          <a:endParaRPr lang="zh-CN" altLang="en-US" b="1" dirty="0">
            <a:ea typeface="思源黑体 CN Normal" panose="020B0400000000000000"/>
          </a:endParaRPr>
        </a:p>
      </dgm:t>
    </dgm:pt>
    <dgm:pt modelId="{4FA5A083-ED2F-4999-8D7E-1CDCD671B943}" type="parTrans" cxnId="{53B43FBB-4D59-4441-9BDF-98DA62A17BD4}">
      <dgm:prSet/>
      <dgm:spPr/>
      <dgm:t>
        <a:bodyPr/>
        <a:lstStyle/>
        <a:p>
          <a:endParaRPr lang="zh-CN" altLang="en-US"/>
        </a:p>
      </dgm:t>
    </dgm:pt>
    <dgm:pt modelId="{4E1ABA56-8053-456D-9A9B-C31C0FE2ADF0}" type="sibTrans" cxnId="{53B43FBB-4D59-4441-9BDF-98DA62A17BD4}">
      <dgm:prSet/>
      <dgm:spPr/>
      <dgm:t>
        <a:bodyPr/>
        <a:lstStyle/>
        <a:p>
          <a:endParaRPr lang="zh-CN" altLang="en-US"/>
        </a:p>
      </dgm:t>
    </dgm:pt>
    <dgm:pt modelId="{BA73D557-ACC8-402A-8CB7-FEC10149046F}">
      <dgm:prSet phldrT="[文本]" custT="1"/>
      <dgm:spPr/>
      <dgm:t>
        <a:bodyPr/>
        <a:lstStyle/>
        <a:p>
          <a:pPr algn="l"/>
          <a:r>
            <a:rPr lang="en-US" altLang="zh-CN" sz="1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external/bcc</a:t>
          </a:r>
          <a:endParaRPr lang="zh-CN" altLang="en-US" sz="1400" dirty="0">
            <a:solidFill>
              <a:srgbClr val="00B05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C2E959-521C-4101-8DEB-B332830FE7E7}" type="parTrans" cxnId="{AE4BC53A-80BF-427D-AB0C-247C2AF5B73B}">
      <dgm:prSet/>
      <dgm:spPr/>
      <dgm:t>
        <a:bodyPr/>
        <a:lstStyle/>
        <a:p>
          <a:endParaRPr lang="zh-CN" altLang="en-US"/>
        </a:p>
      </dgm:t>
    </dgm:pt>
    <dgm:pt modelId="{CBF7C5E0-D541-453E-894D-F237BE8C59A4}" type="sibTrans" cxnId="{AE4BC53A-80BF-427D-AB0C-247C2AF5B73B}">
      <dgm:prSet/>
      <dgm:spPr/>
      <dgm:t>
        <a:bodyPr/>
        <a:lstStyle/>
        <a:p>
          <a:endParaRPr lang="zh-CN" altLang="en-US"/>
        </a:p>
      </dgm:t>
    </dgm:pt>
    <dgm:pt modelId="{B7BA7609-30FB-4A96-8BE2-C1811C0B8097}">
      <dgm:prSet phldrT="[文本]" custT="1"/>
      <dgm:spPr/>
      <dgm:t>
        <a:bodyPr/>
        <a:lstStyle/>
        <a:p>
          <a:pPr algn="l"/>
          <a:r>
            <a: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仅集成</a:t>
          </a:r>
          <a:r>
            <a:rPr lang="en-US" altLang="en-US" sz="1400" b="1" dirty="0" err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libbpf.c</a:t>
          </a:r>
          <a:r>
            <a:rPr lang="zh-CN" altLang="en-US" sz="1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en-US" sz="1400" b="1" dirty="0" err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perf_reader.c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，为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loader/framework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程序提供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_*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相关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api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封装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load/pin/attach/map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系统调用接口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F3BE51-EADC-4200-A845-FC925DDD4F78}" type="parTrans" cxnId="{17B49DF9-5535-4D47-8224-7C0DD73D7E1D}">
      <dgm:prSet/>
      <dgm:spPr/>
      <dgm:t>
        <a:bodyPr/>
        <a:lstStyle/>
        <a:p>
          <a:endParaRPr lang="zh-CN" altLang="en-US"/>
        </a:p>
      </dgm:t>
    </dgm:pt>
    <dgm:pt modelId="{7D70D91E-4E62-47AC-AAA0-0C31ABC768AA}" type="sibTrans" cxnId="{17B49DF9-5535-4D47-8224-7C0DD73D7E1D}">
      <dgm:prSet/>
      <dgm:spPr/>
      <dgm:t>
        <a:bodyPr/>
        <a:lstStyle/>
        <a:p>
          <a:endParaRPr lang="zh-CN" altLang="en-US"/>
        </a:p>
      </dgm:t>
    </dgm:pt>
    <dgm:pt modelId="{3B83EE87-AB1B-4E69-BC1D-6E9FF98DEAF4}">
      <dgm:prSet phldrT="[文本]"/>
      <dgm:spPr/>
      <dgm:t>
        <a:bodyPr/>
        <a:lstStyle/>
        <a:p>
          <a:r>
            <a:rPr lang="en-US" altLang="zh-CN" b="1" dirty="0" err="1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libbpf</a:t>
          </a:r>
          <a:endParaRPr lang="zh-CN" altLang="en-US" dirty="0"/>
        </a:p>
      </dgm:t>
    </dgm:pt>
    <dgm:pt modelId="{825E3611-4289-4EA2-BD13-3D9D69887D0D}" type="parTrans" cxnId="{13AB2ED8-66EA-48F9-85B2-F77CB856454D}">
      <dgm:prSet/>
      <dgm:spPr/>
      <dgm:t>
        <a:bodyPr/>
        <a:lstStyle/>
        <a:p>
          <a:endParaRPr lang="zh-CN" altLang="en-US"/>
        </a:p>
      </dgm:t>
    </dgm:pt>
    <dgm:pt modelId="{3D349E9C-B848-4CDF-AE8B-F5F073BA7EF9}" type="sibTrans" cxnId="{13AB2ED8-66EA-48F9-85B2-F77CB856454D}">
      <dgm:prSet/>
      <dgm:spPr/>
      <dgm:t>
        <a:bodyPr/>
        <a:lstStyle/>
        <a:p>
          <a:endParaRPr lang="zh-CN" altLang="en-US"/>
        </a:p>
      </dgm:t>
    </dgm:pt>
    <dgm:pt modelId="{956CAB4B-E1FB-41CE-BFC5-37FAEFF232F1}">
      <dgm:prSet phldrT="[文本]" custT="1"/>
      <dgm:spPr/>
      <dgm:t>
        <a:bodyPr/>
        <a:lstStyle/>
        <a:p>
          <a:pPr algn="l"/>
          <a:r>
            <a:rPr lang="en-US" altLang="zh-CN" sz="1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external/</a:t>
          </a:r>
          <a:r>
            <a:rPr lang="en-US" altLang="zh-CN" sz="1400" b="1" dirty="0" err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libbpf</a:t>
          </a:r>
          <a:r>
            <a:rPr lang="en-US" altLang="zh-CN" sz="14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(13+)</a:t>
          </a:r>
          <a:endParaRPr lang="zh-CN" altLang="en-US" sz="1400" b="1" dirty="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281E9E-723D-4A9E-A963-1DAA4677D906}" type="parTrans" cxnId="{06436C78-BA80-43D3-98C8-D5CA63384A5B}">
      <dgm:prSet/>
      <dgm:spPr/>
      <dgm:t>
        <a:bodyPr/>
        <a:lstStyle/>
        <a:p>
          <a:endParaRPr lang="zh-CN" altLang="en-US"/>
        </a:p>
      </dgm:t>
    </dgm:pt>
    <dgm:pt modelId="{EE8175DE-77B4-45F2-A102-C7E8996C1D64}" type="sibTrans" cxnId="{06436C78-BA80-43D3-98C8-D5CA63384A5B}">
      <dgm:prSet/>
      <dgm:spPr/>
      <dgm:t>
        <a:bodyPr/>
        <a:lstStyle/>
        <a:p>
          <a:endParaRPr lang="zh-CN" altLang="en-US"/>
        </a:p>
      </dgm:t>
    </dgm:pt>
    <dgm:pt modelId="{CA5E4CFA-E6EA-40E9-84ED-2F942C120DD5}">
      <dgm:prSet phldrT="[文本]" custT="1"/>
      <dgm:spPr/>
      <dgm:t>
        <a:bodyPr/>
        <a:lstStyle/>
        <a:p>
          <a:pPr algn="just"/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libbpf_minimal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仅为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loader/client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程序封装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相关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api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；提供</a:t>
          </a:r>
          <a:r>
            <a:rPr lang="en-US" altLang="en-US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btfloader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静态链接完整功能版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libbpf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libelf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libz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，为支持</a:t>
          </a:r>
          <a:r>
            <a: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BTF</a:t>
          </a:r>
          <a:r>
            <a: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rPr>
            <a:t>而生</a:t>
          </a:r>
          <a:endParaRPr lang="zh-CN" altLang="en-US" sz="14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19FAA-E549-4F60-AC6E-4BA842F88F0A}" type="parTrans" cxnId="{C9C28CA4-4D6A-4B1E-890B-255680BDE3D9}">
      <dgm:prSet/>
      <dgm:spPr/>
      <dgm:t>
        <a:bodyPr/>
        <a:lstStyle/>
        <a:p>
          <a:endParaRPr lang="zh-CN" altLang="en-US"/>
        </a:p>
      </dgm:t>
    </dgm:pt>
    <dgm:pt modelId="{8D9BB31D-DF63-4CDB-8F75-B7C8AA3CAE39}" type="sibTrans" cxnId="{C9C28CA4-4D6A-4B1E-890B-255680BDE3D9}">
      <dgm:prSet/>
      <dgm:spPr/>
      <dgm:t>
        <a:bodyPr/>
        <a:lstStyle/>
        <a:p>
          <a:endParaRPr lang="zh-CN" altLang="en-US"/>
        </a:p>
      </dgm:t>
    </dgm:pt>
    <dgm:pt modelId="{322E79EA-199C-41B3-A2ED-B29F0F46B5B0}" type="pres">
      <dgm:prSet presAssocID="{31B24BCF-55AE-4AB7-830E-92199A824EFD}" presName="diagram" presStyleCnt="0">
        <dgm:presLayoutVars>
          <dgm:dir/>
          <dgm:animLvl val="lvl"/>
          <dgm:resizeHandles val="exact"/>
        </dgm:presLayoutVars>
      </dgm:prSet>
      <dgm:spPr/>
    </dgm:pt>
    <dgm:pt modelId="{FA27E4F5-2217-4791-BC3D-6311EA2BF820}" type="pres">
      <dgm:prSet presAssocID="{C6311DD4-1900-4F31-9077-0CB4DD0DE08F}" presName="compNode" presStyleCnt="0"/>
      <dgm:spPr/>
    </dgm:pt>
    <dgm:pt modelId="{9A931F4E-0B03-4D05-956F-AE946D860DA7}" type="pres">
      <dgm:prSet presAssocID="{C6311DD4-1900-4F31-9077-0CB4DD0DE08F}" presName="childRect" presStyleLbl="bgAcc1" presStyleIdx="0" presStyleCnt="3">
        <dgm:presLayoutVars>
          <dgm:bulletEnabled val="1"/>
        </dgm:presLayoutVars>
      </dgm:prSet>
      <dgm:spPr/>
    </dgm:pt>
    <dgm:pt modelId="{2B9E32D4-A55D-46B2-A950-CDB6D9284DA9}" type="pres">
      <dgm:prSet presAssocID="{C6311DD4-1900-4F31-9077-0CB4DD0DE08F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AD8104D-03FD-4D67-8083-EC7114349A30}" type="pres">
      <dgm:prSet presAssocID="{C6311DD4-1900-4F31-9077-0CB4DD0DE08F}" presName="parentRect" presStyleLbl="alignNode1" presStyleIdx="0" presStyleCnt="3"/>
      <dgm:spPr/>
    </dgm:pt>
    <dgm:pt modelId="{24A27A29-6490-4B4C-B51D-5950DF96C808}" type="pres">
      <dgm:prSet presAssocID="{C6311DD4-1900-4F31-9077-0CB4DD0DE08F}" presName="adorn" presStyleLbl="fgAccFollow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手推车"/>
        </a:ext>
      </dgm:extLst>
    </dgm:pt>
    <dgm:pt modelId="{71D149EE-9B9F-4F21-AF65-F10494C267E7}" type="pres">
      <dgm:prSet presAssocID="{F417A7AA-7C54-4375-A6F2-71354A8E4363}" presName="sibTrans" presStyleLbl="sibTrans2D1" presStyleIdx="0" presStyleCnt="0"/>
      <dgm:spPr/>
    </dgm:pt>
    <dgm:pt modelId="{88627F45-1CC4-4AB5-B98D-00D4110F2DD9}" type="pres">
      <dgm:prSet presAssocID="{9BA85E27-4052-4A8E-9A7F-739F8E438E07}" presName="compNode" presStyleCnt="0"/>
      <dgm:spPr/>
    </dgm:pt>
    <dgm:pt modelId="{6E72AEEC-7A4D-4855-9B4B-A5F75B5BA2B1}" type="pres">
      <dgm:prSet presAssocID="{9BA85E27-4052-4A8E-9A7F-739F8E438E07}" presName="childRect" presStyleLbl="bgAcc1" presStyleIdx="1" presStyleCnt="3" custScaleX="116668">
        <dgm:presLayoutVars>
          <dgm:bulletEnabled val="1"/>
        </dgm:presLayoutVars>
      </dgm:prSet>
      <dgm:spPr/>
    </dgm:pt>
    <dgm:pt modelId="{745263F5-4913-4DBF-B172-C566897BFCDB}" type="pres">
      <dgm:prSet presAssocID="{9BA85E27-4052-4A8E-9A7F-739F8E438E07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D214746D-76E8-476C-A523-EB3E0F431C79}" type="pres">
      <dgm:prSet presAssocID="{9BA85E27-4052-4A8E-9A7F-739F8E438E07}" presName="parentRect" presStyleLbl="alignNode1" presStyleIdx="1" presStyleCnt="3" custScaleX="116506"/>
      <dgm:spPr/>
    </dgm:pt>
    <dgm:pt modelId="{1794A976-2C52-4B5D-AE80-6BC45B7627E8}" type="pres">
      <dgm:prSet presAssocID="{9BA85E27-4052-4A8E-9A7F-739F8E438E07}" presName="adorn" presStyleLbl="fgAccFollow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工具"/>
        </a:ext>
      </dgm:extLst>
    </dgm:pt>
    <dgm:pt modelId="{AF7D3AF4-8037-4048-AF38-2C282266A011}" type="pres">
      <dgm:prSet presAssocID="{4E1ABA56-8053-456D-9A9B-C31C0FE2ADF0}" presName="sibTrans" presStyleLbl="sibTrans2D1" presStyleIdx="0" presStyleCnt="0"/>
      <dgm:spPr/>
    </dgm:pt>
    <dgm:pt modelId="{D5C8BA13-B11F-486A-A4B0-9AF3CEE12A62}" type="pres">
      <dgm:prSet presAssocID="{3B83EE87-AB1B-4E69-BC1D-6E9FF98DEAF4}" presName="compNode" presStyleCnt="0"/>
      <dgm:spPr/>
    </dgm:pt>
    <dgm:pt modelId="{3D0EF77D-5A55-40A0-9239-D4ADBBA403C5}" type="pres">
      <dgm:prSet presAssocID="{3B83EE87-AB1B-4E69-BC1D-6E9FF98DEAF4}" presName="childRect" presStyleLbl="bgAcc1" presStyleIdx="2" presStyleCnt="3">
        <dgm:presLayoutVars>
          <dgm:bulletEnabled val="1"/>
        </dgm:presLayoutVars>
      </dgm:prSet>
      <dgm:spPr/>
    </dgm:pt>
    <dgm:pt modelId="{CFFF327E-F20E-4FFB-96E2-F53DECADB0F3}" type="pres">
      <dgm:prSet presAssocID="{3B83EE87-AB1B-4E69-BC1D-6E9FF98DEAF4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76F4F0D-4ED1-410B-8DAB-746A9AB4C649}" type="pres">
      <dgm:prSet presAssocID="{3B83EE87-AB1B-4E69-BC1D-6E9FF98DEAF4}" presName="parentRect" presStyleLbl="alignNode1" presStyleIdx="2" presStyleCnt="3"/>
      <dgm:spPr/>
    </dgm:pt>
    <dgm:pt modelId="{BD6A6B00-974B-496D-99E3-F1544F98D3C3}" type="pres">
      <dgm:prSet presAssocID="{3B83EE87-AB1B-4E69-BC1D-6E9FF98DEAF4}" presName="adorn" presStyleLbl="fgAccFollow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挖掘工具"/>
        </a:ext>
      </dgm:extLst>
    </dgm:pt>
  </dgm:ptLst>
  <dgm:cxnLst>
    <dgm:cxn modelId="{7C731019-8B7C-408D-B9F1-9A0631D9551F}" type="presOf" srcId="{BA73D557-ACC8-402A-8CB7-FEC10149046F}" destId="{6E72AEEC-7A4D-4855-9B4B-A5F75B5BA2B1}" srcOrd="0" destOrd="0" presId="urn:microsoft.com/office/officeart/2005/8/layout/bList2"/>
    <dgm:cxn modelId="{831EB124-AC5A-4137-A0C7-4F508FC30AD9}" type="presOf" srcId="{9BA85E27-4052-4A8E-9A7F-739F8E438E07}" destId="{745263F5-4913-4DBF-B172-C566897BFCDB}" srcOrd="0" destOrd="0" presId="urn:microsoft.com/office/officeart/2005/8/layout/bList2"/>
    <dgm:cxn modelId="{31C3932E-D832-47A7-AA16-A1E5B1E5A1C6}" type="presOf" srcId="{F417A7AA-7C54-4375-A6F2-71354A8E4363}" destId="{71D149EE-9B9F-4F21-AF65-F10494C267E7}" srcOrd="0" destOrd="0" presId="urn:microsoft.com/office/officeart/2005/8/layout/bList2"/>
    <dgm:cxn modelId="{AE4BC53A-80BF-427D-AB0C-247C2AF5B73B}" srcId="{9BA85E27-4052-4A8E-9A7F-739F8E438E07}" destId="{BA73D557-ACC8-402A-8CB7-FEC10149046F}" srcOrd="0" destOrd="0" parTransId="{CEC2E959-521C-4101-8DEB-B332830FE7E7}" sibTransId="{CBF7C5E0-D541-453E-894D-F237BE8C59A4}"/>
    <dgm:cxn modelId="{0BA7265B-A10F-48ED-8169-FF85900B229A}" srcId="{C6311DD4-1900-4F31-9077-0CB4DD0DE08F}" destId="{1EBB1FCE-5182-4145-BA3F-8A5D7F01736E}" srcOrd="0" destOrd="0" parTransId="{0757D548-C5B5-4D8C-A354-F5D3DB6E18D8}" sibTransId="{0B61B731-3A4C-42E5-9741-CE6BC09B3306}"/>
    <dgm:cxn modelId="{1AAD3C64-C332-4131-A846-CFC24E54D906}" type="presOf" srcId="{9BA85E27-4052-4A8E-9A7F-739F8E438E07}" destId="{D214746D-76E8-476C-A523-EB3E0F431C79}" srcOrd="1" destOrd="0" presId="urn:microsoft.com/office/officeart/2005/8/layout/bList2"/>
    <dgm:cxn modelId="{F6C26450-94D2-4737-BBDE-7B118CEA72F7}" type="presOf" srcId="{3B83EE87-AB1B-4E69-BC1D-6E9FF98DEAF4}" destId="{CFFF327E-F20E-4FFB-96E2-F53DECADB0F3}" srcOrd="0" destOrd="0" presId="urn:microsoft.com/office/officeart/2005/8/layout/bList2"/>
    <dgm:cxn modelId="{06436C78-BA80-43D3-98C8-D5CA63384A5B}" srcId="{3B83EE87-AB1B-4E69-BC1D-6E9FF98DEAF4}" destId="{956CAB4B-E1FB-41CE-BFC5-37FAEFF232F1}" srcOrd="0" destOrd="0" parTransId="{5A281E9E-723D-4A9E-A963-1DAA4677D906}" sibTransId="{EE8175DE-77B4-45F2-A102-C7E8996C1D64}"/>
    <dgm:cxn modelId="{C9C28CA4-4D6A-4B1E-890B-255680BDE3D9}" srcId="{3B83EE87-AB1B-4E69-BC1D-6E9FF98DEAF4}" destId="{CA5E4CFA-E6EA-40E9-84ED-2F942C120DD5}" srcOrd="1" destOrd="0" parTransId="{56B19FAA-E549-4F60-AC6E-4BA842F88F0A}" sibTransId="{8D9BB31D-DF63-4CDB-8F75-B7C8AA3CAE39}"/>
    <dgm:cxn modelId="{3C80E1A9-BD92-4D22-BFB9-8B5F0647AA74}" type="presOf" srcId="{3B83EE87-AB1B-4E69-BC1D-6E9FF98DEAF4}" destId="{776F4F0D-4ED1-410B-8DAB-746A9AB4C649}" srcOrd="1" destOrd="0" presId="urn:microsoft.com/office/officeart/2005/8/layout/bList2"/>
    <dgm:cxn modelId="{DC87B1AC-EEB8-47D4-823F-BA2DEBB46969}" type="presOf" srcId="{C6311DD4-1900-4F31-9077-0CB4DD0DE08F}" destId="{2B9E32D4-A55D-46B2-A950-CDB6D9284DA9}" srcOrd="0" destOrd="0" presId="urn:microsoft.com/office/officeart/2005/8/layout/bList2"/>
    <dgm:cxn modelId="{E2B8B3AD-B127-466A-BEA6-262E2FB8C1F3}" type="presOf" srcId="{1EBB1FCE-5182-4145-BA3F-8A5D7F01736E}" destId="{9A931F4E-0B03-4D05-956F-AE946D860DA7}" srcOrd="0" destOrd="0" presId="urn:microsoft.com/office/officeart/2005/8/layout/bList2"/>
    <dgm:cxn modelId="{268969AE-5688-4CFD-82B7-56D6E6964801}" type="presOf" srcId="{C6311DD4-1900-4F31-9077-0CB4DD0DE08F}" destId="{DAD8104D-03FD-4D67-8083-EC7114349A30}" srcOrd="1" destOrd="0" presId="urn:microsoft.com/office/officeart/2005/8/layout/bList2"/>
    <dgm:cxn modelId="{53B43FBB-4D59-4441-9BDF-98DA62A17BD4}" srcId="{31B24BCF-55AE-4AB7-830E-92199A824EFD}" destId="{9BA85E27-4052-4A8E-9A7F-739F8E438E07}" srcOrd="1" destOrd="0" parTransId="{4FA5A083-ED2F-4999-8D7E-1CDCD671B943}" sibTransId="{4E1ABA56-8053-456D-9A9B-C31C0FE2ADF0}"/>
    <dgm:cxn modelId="{37E266C1-5B7E-4C5C-B8AE-15AD6221A841}" type="presOf" srcId="{4E1ABA56-8053-456D-9A9B-C31C0FE2ADF0}" destId="{AF7D3AF4-8037-4048-AF38-2C282266A011}" srcOrd="0" destOrd="0" presId="urn:microsoft.com/office/officeart/2005/8/layout/bList2"/>
    <dgm:cxn modelId="{C2602EC3-77C2-4CCB-B204-B8462D12D435}" srcId="{C6311DD4-1900-4F31-9077-0CB4DD0DE08F}" destId="{423976B0-1A92-4613-B33E-0799E4092274}" srcOrd="1" destOrd="0" parTransId="{23E72732-AC8A-4A1A-B310-88BBDAC6576C}" sibTransId="{B7324010-2B37-4934-AF0F-2CACA8E74718}"/>
    <dgm:cxn modelId="{F1B7EFC4-452A-4141-8E63-599E8682F6AB}" type="presOf" srcId="{956CAB4B-E1FB-41CE-BFC5-37FAEFF232F1}" destId="{3D0EF77D-5A55-40A0-9239-D4ADBBA403C5}" srcOrd="0" destOrd="0" presId="urn:microsoft.com/office/officeart/2005/8/layout/bList2"/>
    <dgm:cxn modelId="{6B77EFC5-9AD6-4948-9A6B-CF2139042D9D}" type="presOf" srcId="{423976B0-1A92-4613-B33E-0799E4092274}" destId="{9A931F4E-0B03-4D05-956F-AE946D860DA7}" srcOrd="0" destOrd="1" presId="urn:microsoft.com/office/officeart/2005/8/layout/bList2"/>
    <dgm:cxn modelId="{13AB2ED8-66EA-48F9-85B2-F77CB856454D}" srcId="{31B24BCF-55AE-4AB7-830E-92199A824EFD}" destId="{3B83EE87-AB1B-4E69-BC1D-6E9FF98DEAF4}" srcOrd="2" destOrd="0" parTransId="{825E3611-4289-4EA2-BD13-3D9D69887D0D}" sibTransId="{3D349E9C-B848-4CDF-AE8B-F5F073BA7EF9}"/>
    <dgm:cxn modelId="{AC83ABDC-288C-43AA-8047-74A0B4AF8799}" type="presOf" srcId="{B7BA7609-30FB-4A96-8BE2-C1811C0B8097}" destId="{6E72AEEC-7A4D-4855-9B4B-A5F75B5BA2B1}" srcOrd="0" destOrd="1" presId="urn:microsoft.com/office/officeart/2005/8/layout/bList2"/>
    <dgm:cxn modelId="{F68E7CE3-2E83-4393-BCEB-084BF00F5F5A}" srcId="{31B24BCF-55AE-4AB7-830E-92199A824EFD}" destId="{C6311DD4-1900-4F31-9077-0CB4DD0DE08F}" srcOrd="0" destOrd="0" parTransId="{94845328-EA32-4524-85AE-6393BF842760}" sibTransId="{F417A7AA-7C54-4375-A6F2-71354A8E4363}"/>
    <dgm:cxn modelId="{9888EFEB-CB74-4D6B-935A-287C014FC1CF}" type="presOf" srcId="{31B24BCF-55AE-4AB7-830E-92199A824EFD}" destId="{322E79EA-199C-41B3-A2ED-B29F0F46B5B0}" srcOrd="0" destOrd="0" presId="urn:microsoft.com/office/officeart/2005/8/layout/bList2"/>
    <dgm:cxn modelId="{17B49DF9-5535-4D47-8224-7C0DD73D7E1D}" srcId="{9BA85E27-4052-4A8E-9A7F-739F8E438E07}" destId="{B7BA7609-30FB-4A96-8BE2-C1811C0B8097}" srcOrd="1" destOrd="0" parTransId="{C6F3BE51-EADC-4200-A845-FC925DDD4F78}" sibTransId="{7D70D91E-4E62-47AC-AAA0-0C31ABC768AA}"/>
    <dgm:cxn modelId="{5B5CE9FD-32D3-4B8C-97EC-A4D9ACEA2E29}" type="presOf" srcId="{CA5E4CFA-E6EA-40E9-84ED-2F942C120DD5}" destId="{3D0EF77D-5A55-40A0-9239-D4ADBBA403C5}" srcOrd="0" destOrd="1" presId="urn:microsoft.com/office/officeart/2005/8/layout/bList2"/>
    <dgm:cxn modelId="{5C959A8A-05C0-4ABB-B44E-C02CE6593177}" type="presParOf" srcId="{322E79EA-199C-41B3-A2ED-B29F0F46B5B0}" destId="{FA27E4F5-2217-4791-BC3D-6311EA2BF820}" srcOrd="0" destOrd="0" presId="urn:microsoft.com/office/officeart/2005/8/layout/bList2"/>
    <dgm:cxn modelId="{4630E675-5EA3-4BE2-B3A2-1EAE4A46835D}" type="presParOf" srcId="{FA27E4F5-2217-4791-BC3D-6311EA2BF820}" destId="{9A931F4E-0B03-4D05-956F-AE946D860DA7}" srcOrd="0" destOrd="0" presId="urn:microsoft.com/office/officeart/2005/8/layout/bList2"/>
    <dgm:cxn modelId="{5B24EAFA-6AC7-4A56-8FE5-ED9503DE9F3B}" type="presParOf" srcId="{FA27E4F5-2217-4791-BC3D-6311EA2BF820}" destId="{2B9E32D4-A55D-46B2-A950-CDB6D9284DA9}" srcOrd="1" destOrd="0" presId="urn:microsoft.com/office/officeart/2005/8/layout/bList2"/>
    <dgm:cxn modelId="{1C0F6F95-A70F-48A8-8135-447D4FE3A779}" type="presParOf" srcId="{FA27E4F5-2217-4791-BC3D-6311EA2BF820}" destId="{DAD8104D-03FD-4D67-8083-EC7114349A30}" srcOrd="2" destOrd="0" presId="urn:microsoft.com/office/officeart/2005/8/layout/bList2"/>
    <dgm:cxn modelId="{A2FA45A7-785A-4518-8B49-35F0E794A0AB}" type="presParOf" srcId="{FA27E4F5-2217-4791-BC3D-6311EA2BF820}" destId="{24A27A29-6490-4B4C-B51D-5950DF96C808}" srcOrd="3" destOrd="0" presId="urn:microsoft.com/office/officeart/2005/8/layout/bList2"/>
    <dgm:cxn modelId="{07713A76-F822-4FF3-BE51-12A0E25DAE1B}" type="presParOf" srcId="{322E79EA-199C-41B3-A2ED-B29F0F46B5B0}" destId="{71D149EE-9B9F-4F21-AF65-F10494C267E7}" srcOrd="1" destOrd="0" presId="urn:microsoft.com/office/officeart/2005/8/layout/bList2"/>
    <dgm:cxn modelId="{0EB10960-1481-42C7-AF9D-A89144B6FD88}" type="presParOf" srcId="{322E79EA-199C-41B3-A2ED-B29F0F46B5B0}" destId="{88627F45-1CC4-4AB5-B98D-00D4110F2DD9}" srcOrd="2" destOrd="0" presId="urn:microsoft.com/office/officeart/2005/8/layout/bList2"/>
    <dgm:cxn modelId="{E030473C-CDCF-44FA-AC09-2982598C0227}" type="presParOf" srcId="{88627F45-1CC4-4AB5-B98D-00D4110F2DD9}" destId="{6E72AEEC-7A4D-4855-9B4B-A5F75B5BA2B1}" srcOrd="0" destOrd="0" presId="urn:microsoft.com/office/officeart/2005/8/layout/bList2"/>
    <dgm:cxn modelId="{1C4E8C88-2470-47C0-AC41-2085E163D7CD}" type="presParOf" srcId="{88627F45-1CC4-4AB5-B98D-00D4110F2DD9}" destId="{745263F5-4913-4DBF-B172-C566897BFCDB}" srcOrd="1" destOrd="0" presId="urn:microsoft.com/office/officeart/2005/8/layout/bList2"/>
    <dgm:cxn modelId="{6EBF1028-94F0-4D4E-B842-D02B5D8866D4}" type="presParOf" srcId="{88627F45-1CC4-4AB5-B98D-00D4110F2DD9}" destId="{D214746D-76E8-476C-A523-EB3E0F431C79}" srcOrd="2" destOrd="0" presId="urn:microsoft.com/office/officeart/2005/8/layout/bList2"/>
    <dgm:cxn modelId="{0446AB39-A17E-45F4-BEFB-9471E09DB43A}" type="presParOf" srcId="{88627F45-1CC4-4AB5-B98D-00D4110F2DD9}" destId="{1794A976-2C52-4B5D-AE80-6BC45B7627E8}" srcOrd="3" destOrd="0" presId="urn:microsoft.com/office/officeart/2005/8/layout/bList2"/>
    <dgm:cxn modelId="{439A7389-A00C-4099-8E64-CAD7173CF3D4}" type="presParOf" srcId="{322E79EA-199C-41B3-A2ED-B29F0F46B5B0}" destId="{AF7D3AF4-8037-4048-AF38-2C282266A011}" srcOrd="3" destOrd="0" presId="urn:microsoft.com/office/officeart/2005/8/layout/bList2"/>
    <dgm:cxn modelId="{9D3C30B1-F0C0-4368-95BF-929EA8EBA25E}" type="presParOf" srcId="{322E79EA-199C-41B3-A2ED-B29F0F46B5B0}" destId="{D5C8BA13-B11F-486A-A4B0-9AF3CEE12A62}" srcOrd="4" destOrd="0" presId="urn:microsoft.com/office/officeart/2005/8/layout/bList2"/>
    <dgm:cxn modelId="{74548202-12C3-4066-8211-BC01FBD63DAD}" type="presParOf" srcId="{D5C8BA13-B11F-486A-A4B0-9AF3CEE12A62}" destId="{3D0EF77D-5A55-40A0-9239-D4ADBBA403C5}" srcOrd="0" destOrd="0" presId="urn:microsoft.com/office/officeart/2005/8/layout/bList2"/>
    <dgm:cxn modelId="{B5F28C25-7296-4A49-8EDD-AB39B3875EBC}" type="presParOf" srcId="{D5C8BA13-B11F-486A-A4B0-9AF3CEE12A62}" destId="{CFFF327E-F20E-4FFB-96E2-F53DECADB0F3}" srcOrd="1" destOrd="0" presId="urn:microsoft.com/office/officeart/2005/8/layout/bList2"/>
    <dgm:cxn modelId="{7638979E-4FBD-49B7-848B-E30C5B5B1906}" type="presParOf" srcId="{D5C8BA13-B11F-486A-A4B0-9AF3CEE12A62}" destId="{776F4F0D-4ED1-410B-8DAB-746A9AB4C649}" srcOrd="2" destOrd="0" presId="urn:microsoft.com/office/officeart/2005/8/layout/bList2"/>
    <dgm:cxn modelId="{E59B5113-F3B9-4A0B-8341-F53D1BF2F190}" type="presParOf" srcId="{D5C8BA13-B11F-486A-A4B0-9AF3CEE12A62}" destId="{BD6A6B00-974B-496D-99E3-F1544F98D3C3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931F4E-0B03-4D05-956F-AE946D860DA7}">
      <dsp:nvSpPr>
        <dsp:cNvPr id="0" name=""/>
        <dsp:cNvSpPr/>
      </dsp:nvSpPr>
      <dsp:spPr>
        <a:xfrm>
          <a:off x="11493" y="158865"/>
          <a:ext cx="3197907" cy="238717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system/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bpfloader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system/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libbpf_android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系统启动时负责加载 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/system/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etc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中的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目标文件，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create and pin maps and progs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7427" y="214799"/>
        <a:ext cx="3086039" cy="2331236"/>
      </dsp:txXfrm>
    </dsp:sp>
    <dsp:sp modelId="{DAD8104D-03FD-4D67-8083-EC7114349A30}">
      <dsp:nvSpPr>
        <dsp:cNvPr id="0" name=""/>
        <dsp:cNvSpPr/>
      </dsp:nvSpPr>
      <dsp:spPr>
        <a:xfrm>
          <a:off x="11493" y="2546035"/>
          <a:ext cx="3197907" cy="10264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0" rIns="4191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b="1" kern="1200" dirty="0" err="1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bpfloader</a:t>
          </a:r>
          <a:endParaRPr lang="zh-CN" altLang="en-US" sz="3300" kern="1200" dirty="0"/>
        </a:p>
      </dsp:txBody>
      <dsp:txXfrm>
        <a:off x="11493" y="2546035"/>
        <a:ext cx="2252047" cy="1026483"/>
      </dsp:txXfrm>
    </dsp:sp>
    <dsp:sp modelId="{24A27A29-6490-4B4C-B51D-5950DF96C808}">
      <dsp:nvSpPr>
        <dsp:cNvPr id="0" name=""/>
        <dsp:cNvSpPr/>
      </dsp:nvSpPr>
      <dsp:spPr>
        <a:xfrm>
          <a:off x="2354005" y="2709083"/>
          <a:ext cx="1119267" cy="11192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72AEEC-7A4D-4855-9B4B-A5F75B5BA2B1}">
      <dsp:nvSpPr>
        <dsp:cNvPr id="0" name=""/>
        <dsp:cNvSpPr/>
      </dsp:nvSpPr>
      <dsp:spPr>
        <a:xfrm>
          <a:off x="3750564" y="158865"/>
          <a:ext cx="3730935" cy="238717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external/bcc</a:t>
          </a:r>
          <a:endParaRPr lang="zh-CN" altLang="en-US" sz="1400" kern="1200" dirty="0">
            <a:solidFill>
              <a:srgbClr val="00B050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b="1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仅集成</a:t>
          </a:r>
          <a:r>
            <a:rPr lang="en-US" altLang="en-US" sz="1400" b="1" kern="1200" dirty="0" err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libbpf.c</a:t>
          </a:r>
          <a:r>
            <a:rPr lang="zh-CN" altLang="en-US" sz="1400" b="1" kern="1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、</a:t>
          </a:r>
          <a:r>
            <a:rPr lang="en-US" altLang="en-US" sz="1400" b="1" kern="1200" dirty="0" err="1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perf_reader.c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，为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loader/framework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程序提供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_*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相关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api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, 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封装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load/pin/attach/map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等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系统调用接口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806498" y="214799"/>
        <a:ext cx="3619067" cy="2331236"/>
      </dsp:txXfrm>
    </dsp:sp>
    <dsp:sp modelId="{D214746D-76E8-476C-A523-EB3E0F431C79}">
      <dsp:nvSpPr>
        <dsp:cNvPr id="0" name=""/>
        <dsp:cNvSpPr/>
      </dsp:nvSpPr>
      <dsp:spPr>
        <a:xfrm>
          <a:off x="3753154" y="2546035"/>
          <a:ext cx="3725754" cy="10264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0" rIns="4191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b="1" kern="1200" dirty="0" err="1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libbpf_bcc</a:t>
          </a:r>
          <a:endParaRPr lang="zh-CN" altLang="en-US" sz="3300" b="1" kern="1200" dirty="0">
            <a:ea typeface="思源黑体 CN Normal" panose="020B0400000000000000"/>
          </a:endParaRPr>
        </a:p>
      </dsp:txBody>
      <dsp:txXfrm>
        <a:off x="3753154" y="2546035"/>
        <a:ext cx="2623770" cy="1026483"/>
      </dsp:txXfrm>
    </dsp:sp>
    <dsp:sp modelId="{1794A976-2C52-4B5D-AE80-6BC45B7627E8}">
      <dsp:nvSpPr>
        <dsp:cNvPr id="0" name=""/>
        <dsp:cNvSpPr/>
      </dsp:nvSpPr>
      <dsp:spPr>
        <a:xfrm>
          <a:off x="6359589" y="2709083"/>
          <a:ext cx="1119267" cy="11192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0EF77D-5A55-40A0-9239-D4ADBBA403C5}">
      <dsp:nvSpPr>
        <dsp:cNvPr id="0" name=""/>
        <dsp:cNvSpPr/>
      </dsp:nvSpPr>
      <dsp:spPr>
        <a:xfrm>
          <a:off x="7758791" y="158865"/>
          <a:ext cx="3197907" cy="2387170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53340" rIns="17780" bIns="1778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external/</a:t>
          </a:r>
          <a:r>
            <a:rPr lang="en-US" altLang="zh-CN" sz="1400" b="1" kern="1200" dirty="0" err="1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libbpf</a:t>
          </a:r>
          <a:r>
            <a:rPr lang="en-US" altLang="zh-CN" sz="1400" b="1" kern="12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 </a:t>
          </a:r>
          <a:r>
            <a:rPr lang="en-US" altLang="zh-CN" sz="1400" b="1" kern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(13+)</a:t>
          </a:r>
          <a:endParaRPr lang="zh-CN" altLang="en-US" sz="1400" b="1" kern="1200" dirty="0">
            <a:solidFill>
              <a:schemeClr val="accent1"/>
            </a:solidFill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114300" lvl="1" indent="-114300" algn="just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libbpf_minimal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仅为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loader/client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程序封装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bpf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相关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api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；提供</a:t>
          </a:r>
          <a:r>
            <a:rPr lang="en-US" altLang="en-US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btfloader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静态链接完整功能版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libbpf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libelf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/</a:t>
          </a:r>
          <a:r>
            <a:rPr lang="en-US" altLang="zh-CN" sz="1400" b="1" kern="1200" dirty="0" err="1">
              <a:latin typeface="微软雅黑" panose="020B0503020204020204" pitchFamily="34" charset="-122"/>
              <a:ea typeface="微软雅黑" panose="020B0503020204020204" pitchFamily="34" charset="-122"/>
            </a:rPr>
            <a:t>libz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，为支持</a:t>
          </a:r>
          <a:r>
            <a:rPr lang="en-US" altLang="zh-CN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BTF</a:t>
          </a:r>
          <a:r>
            <a:rPr lang="zh-CN" altLang="en-US" sz="1400" b="1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而生</a:t>
          </a:r>
          <a:endParaRPr lang="zh-CN" altLang="en-US" sz="14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7814725" y="214799"/>
        <a:ext cx="3086039" cy="2331236"/>
      </dsp:txXfrm>
    </dsp:sp>
    <dsp:sp modelId="{776F4F0D-4ED1-410B-8DAB-746A9AB4C649}">
      <dsp:nvSpPr>
        <dsp:cNvPr id="0" name=""/>
        <dsp:cNvSpPr/>
      </dsp:nvSpPr>
      <dsp:spPr>
        <a:xfrm>
          <a:off x="7758791" y="2546035"/>
          <a:ext cx="3197907" cy="102648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25730" tIns="0" rIns="41910" bIns="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300" b="1" kern="1200" dirty="0" err="1">
              <a:latin typeface="思源黑体 CN Normal" panose="020B0400000000000000" pitchFamily="34" charset="-122"/>
              <a:ea typeface="思源黑体 CN Normal" panose="020B0400000000000000" pitchFamily="34" charset="-122"/>
            </a:rPr>
            <a:t>libbpf</a:t>
          </a:r>
          <a:endParaRPr lang="zh-CN" altLang="en-US" sz="3300" kern="1200" dirty="0"/>
        </a:p>
      </dsp:txBody>
      <dsp:txXfrm>
        <a:off x="7758791" y="2546035"/>
        <a:ext cx="2252047" cy="1026483"/>
      </dsp:txXfrm>
    </dsp:sp>
    <dsp:sp modelId="{BD6A6B00-974B-496D-99E3-F1544F98D3C3}">
      <dsp:nvSpPr>
        <dsp:cNvPr id="0" name=""/>
        <dsp:cNvSpPr/>
      </dsp:nvSpPr>
      <dsp:spPr>
        <a:xfrm>
          <a:off x="10101302" y="2709083"/>
          <a:ext cx="1119267" cy="1119267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209DA9-6194-44F8-A65D-2A30CAF74F7C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FBB3D-783A-40F4-90BE-2BCC006BC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36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9805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2539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404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https://github.com/iovisor/bcc/issues/1234</a:t>
            </a:r>
          </a:p>
          <a:p>
            <a:r>
              <a:rPr lang="en-US" altLang="zh-CN" dirty="0"/>
              <a:t>https://github.com/iovisor/bpftrace/issues/1006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396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07558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936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adeb shell</a:t>
            </a:r>
          </a:p>
          <a:p>
            <a:r>
              <a:rPr lang="en-US" altLang="zh-CN" dirty="0"/>
              <a:t># apt update</a:t>
            </a:r>
          </a:p>
          <a:p>
            <a:r>
              <a:rPr lang="en-US" altLang="zh-CN" dirty="0"/>
              <a:t># apt upgrade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713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87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https://cs.android.com/android/platform/superproject/+/android-13.0.0_r8:system/bpf/bpfloader/Android.bp</a:t>
            </a:r>
          </a:p>
          <a:p>
            <a:r>
              <a:rPr lang="en-US" altLang="zh-CN" dirty="0"/>
              <a:t>https://cs.android.com/android/platform/superproject/+/android-13.0.0_r8:system/bpf/libbpf_android/</a:t>
            </a:r>
          </a:p>
          <a:p>
            <a:endParaRPr lang="en-US" altLang="zh-CN" dirty="0"/>
          </a:p>
          <a:p>
            <a:r>
              <a:rPr lang="en-US" altLang="zh-CN" dirty="0"/>
              <a:t>https://cs.android.com/android/platform/superproject/+/android-13.0.0_r8:external/bcc/Android.bp</a:t>
            </a:r>
          </a:p>
          <a:p>
            <a:r>
              <a:rPr lang="en-US" altLang="zh-CN" dirty="0"/>
              <a:t>https://cs.android.com/android/platform/superproject/+/android-13.0.0_r8:external/libbpf/Android.bp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9871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https://cs.android.com/android/platform/superproject/+/android-13.0.0_r8:system/bpf/libbpf_android/Loader.cpp;bpv=0;bpt=0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995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858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https://cs.android.com/android/platform/superproject/+/master:frameworks/native/services/gpuservice/bpfprogs/gpuMem.c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5496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Build latest </a:t>
            </a:r>
            <a:r>
              <a:rPr lang="en-US" altLang="zh-CN" dirty="0" err="1"/>
              <a:t>pahole</a:t>
            </a:r>
            <a:r>
              <a:rPr lang="en-US" altLang="zh-CN" dirty="0"/>
              <a:t>: git clone https://github.com/acmel/dwarves.git; </a:t>
            </a:r>
            <a:r>
              <a:rPr lang="en-US" altLang="zh-CN" dirty="0" err="1"/>
              <a:t>mkdir</a:t>
            </a:r>
            <a:r>
              <a:rPr lang="en-US" altLang="zh-CN" dirty="0"/>
              <a:t> dwarves/build; cd dwarves/build; </a:t>
            </a:r>
            <a:r>
              <a:rPr lang="en-US" altLang="zh-CN" dirty="0" err="1"/>
              <a:t>cmake</a:t>
            </a:r>
            <a:r>
              <a:rPr lang="en-US" altLang="zh-CN" dirty="0"/>
              <a:t> -D__LIB=lib .. ; make install</a:t>
            </a:r>
          </a:p>
          <a:p>
            <a:r>
              <a:rPr lang="en-US" altLang="zh-CN" dirty="0"/>
              <a:t>Build </a:t>
            </a:r>
            <a:r>
              <a:rPr lang="en-US" altLang="zh-CN" dirty="0" err="1"/>
              <a:t>bpftool</a:t>
            </a:r>
            <a:r>
              <a:rPr lang="en-US" altLang="zh-CN" dirty="0"/>
              <a:t>: git clone --recurse-submodules https://github.com/libbpf/bpftool.git; cd </a:t>
            </a:r>
            <a:r>
              <a:rPr lang="en-US" altLang="zh-CN" dirty="0" err="1"/>
              <a:t>bpftool</a:t>
            </a:r>
            <a:r>
              <a:rPr lang="en-US" altLang="zh-CN" dirty="0"/>
              <a:t>/</a:t>
            </a:r>
            <a:r>
              <a:rPr lang="en-US" altLang="zh-CN" dirty="0" err="1"/>
              <a:t>src</a:t>
            </a:r>
            <a:r>
              <a:rPr lang="en-US" altLang="zh-CN" dirty="0"/>
              <a:t>; make &amp;&amp; make install</a:t>
            </a:r>
          </a:p>
          <a:p>
            <a:endParaRPr lang="en-US" altLang="zh-CN" dirty="0"/>
          </a:p>
          <a:p>
            <a:r>
              <a:rPr lang="en-US" altLang="zh-CN" dirty="0"/>
              <a:t>$ cd</a:t>
            </a:r>
            <a:r>
              <a:rPr lang="zh-CN" altLang="en-US" dirty="0"/>
              <a:t> </a:t>
            </a:r>
            <a:r>
              <a:rPr lang="en-US" altLang="zh-CN" dirty="0"/>
              <a:t>bcc/</a:t>
            </a:r>
            <a:r>
              <a:rPr lang="en-US" altLang="zh-CN" dirty="0" err="1"/>
              <a:t>libbpf</a:t>
            </a:r>
            <a:r>
              <a:rPr lang="en-US" altLang="zh-CN" dirty="0"/>
              <a:t>-tools  ## customizing </a:t>
            </a:r>
            <a:r>
              <a:rPr lang="en-US" altLang="zh-CN" dirty="0" err="1"/>
              <a:t>btf</a:t>
            </a:r>
            <a:r>
              <a:rPr lang="en-US" altLang="zh-CN" dirty="0"/>
              <a:t> path for all tools</a:t>
            </a:r>
          </a:p>
          <a:p>
            <a:r>
              <a:rPr lang="en-US" altLang="zh-CN" dirty="0"/>
              <a:t>$ for f in *.c; do sed -</a:t>
            </a:r>
            <a:r>
              <a:rPr lang="en-US" altLang="zh-CN" dirty="0" err="1"/>
              <a:t>ri</a:t>
            </a:r>
            <a:r>
              <a:rPr lang="en-US" altLang="zh-CN" dirty="0"/>
              <a:t> 's:(\w+) = (\w+)_</a:t>
            </a:r>
            <a:r>
              <a:rPr lang="en-US" altLang="zh-CN" dirty="0" err="1"/>
              <a:t>bpf</a:t>
            </a:r>
            <a:r>
              <a:rPr lang="en-US" altLang="zh-CN" dirty="0"/>
              <a:t>__open\(\);:LIBBPF_OPTS(</a:t>
            </a:r>
            <a:r>
              <a:rPr lang="en-US" altLang="zh-CN" dirty="0" err="1"/>
              <a:t>bpf_object_open_opts</a:t>
            </a:r>
            <a:r>
              <a:rPr lang="en-US" altLang="zh-CN" dirty="0"/>
              <a:t>, opts, .</a:t>
            </a:r>
            <a:r>
              <a:rPr lang="en-US" altLang="zh-CN" dirty="0" err="1"/>
              <a:t>btf_custom_path</a:t>
            </a:r>
            <a:r>
              <a:rPr lang="en-US" altLang="zh-CN" dirty="0"/>
              <a:t> = "./</a:t>
            </a:r>
            <a:r>
              <a:rPr lang="en-US" altLang="zh-CN" dirty="0" err="1"/>
              <a:t>vmlinux.btf</a:t>
            </a:r>
            <a:r>
              <a:rPr lang="en-US" altLang="zh-CN" dirty="0"/>
              <a:t>");\n\t\1 = \2_bpf__open_opts(\&amp;opts);:g' $f; done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7747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https://sourceware.org/gdb/onlinedocs/gdb/MiniDebugInfo.html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FFBB3D-783A-40F4-90BE-2BCC006BC47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7170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hyperlink" Target="https://www.ebpftravel.com/" TargetMode="External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27.sv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17" Type="http://schemas.openxmlformats.org/officeDocument/2006/relationships/image" Target="../media/image25.svg"/><Relationship Id="rId2" Type="http://schemas.openxmlformats.org/officeDocument/2006/relationships/image" Target="../media/image26.png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7.svg"/><Relationship Id="rId5" Type="http://schemas.openxmlformats.org/officeDocument/2006/relationships/image" Target="../media/image19.svg"/><Relationship Id="rId15" Type="http://schemas.openxmlformats.org/officeDocument/2006/relationships/image" Target="../media/image23.svg"/><Relationship Id="rId10" Type="http://schemas.openxmlformats.org/officeDocument/2006/relationships/image" Target="../media/image6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7.svg"/><Relationship Id="rId5" Type="http://schemas.openxmlformats.org/officeDocument/2006/relationships/image" Target="../media/image7.svg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image" Target="../media/image2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34.png"/><Relationship Id="rId3" Type="http://schemas.openxmlformats.org/officeDocument/2006/relationships/image" Target="../media/image19.sv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5.png"/><Relationship Id="rId9" Type="http://schemas.openxmlformats.org/officeDocument/2006/relationships/image" Target="../media/image24.png"/><Relationship Id="rId14" Type="http://schemas.openxmlformats.org/officeDocument/2006/relationships/hyperlink" Target="https://github.com/iovisor/bcc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hyperlink" Target="https://github.com/iovisor/bcc/blob/master/docs/tutorial_bcc_python_developer.md" TargetMode="External"/><Relationship Id="rId2" Type="http://schemas.openxmlformats.org/officeDocument/2006/relationships/image" Target="../media/image18.png"/><Relationship Id="rId16" Type="http://schemas.openxmlformats.org/officeDocument/2006/relationships/hyperlink" Target="https://github.com/iovisor/bcc/blob/master/docs/reference_guid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35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8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36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5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ovisor/bpftrace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iovisor/bcc" TargetMode="External"/><Relationship Id="rId4" Type="http://schemas.openxmlformats.org/officeDocument/2006/relationships/hyperlink" Target="https://github.com/iovisor/bpftrace/blob/master/docs/reference_guide.md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9" Type="http://schemas.openxmlformats.org/officeDocument/2006/relationships/hyperlink" Target="https://www.brendangregg.com/BPF/bpftrace-cheat-sheet.html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20.png"/><Relationship Id="rId18" Type="http://schemas.openxmlformats.org/officeDocument/2006/relationships/image" Target="../media/image25.svg"/><Relationship Id="rId3" Type="http://schemas.openxmlformats.org/officeDocument/2006/relationships/image" Target="../media/image26.png"/><Relationship Id="rId21" Type="http://schemas.openxmlformats.org/officeDocument/2006/relationships/diagramQuickStyle" Target="../diagrams/quickStyle1.xml"/><Relationship Id="rId7" Type="http://schemas.openxmlformats.org/officeDocument/2006/relationships/image" Target="../media/image1.png"/><Relationship Id="rId12" Type="http://schemas.openxmlformats.org/officeDocument/2006/relationships/image" Target="../media/image7.sv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3.svg"/><Relationship Id="rId20" Type="http://schemas.openxmlformats.org/officeDocument/2006/relationships/diagramLayout" Target="../diagrams/layou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5" Type="http://schemas.openxmlformats.org/officeDocument/2006/relationships/image" Target="../media/image22.png"/><Relationship Id="rId23" Type="http://schemas.microsoft.com/office/2007/relationships/diagramDrawing" Target="../diagrams/drawing1.xml"/><Relationship Id="rId10" Type="http://schemas.openxmlformats.org/officeDocument/2006/relationships/image" Target="../media/image17.svg"/><Relationship Id="rId19" Type="http://schemas.openxmlformats.org/officeDocument/2006/relationships/diagramData" Target="../diagrams/data1.xml"/><Relationship Id="rId4" Type="http://schemas.openxmlformats.org/officeDocument/2006/relationships/image" Target="../media/image27.svg"/><Relationship Id="rId9" Type="http://schemas.openxmlformats.org/officeDocument/2006/relationships/image" Target="../media/image16.png"/><Relationship Id="rId14" Type="http://schemas.openxmlformats.org/officeDocument/2006/relationships/image" Target="../media/image21.svg"/><Relationship Id="rId22" Type="http://schemas.openxmlformats.org/officeDocument/2006/relationships/diagramColors" Target="../diagrams/colors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9.sv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64.png"/><Relationship Id="rId4" Type="http://schemas.openxmlformats.org/officeDocument/2006/relationships/image" Target="../media/image27.svg"/><Relationship Id="rId9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.sv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17" Type="http://schemas.openxmlformats.org/officeDocument/2006/relationships/hyperlink" Target="https://cs.android.com/android/platform/superproject/+/master:external/bcc/libbpf-tools/runqlen.bpf.c" TargetMode="External"/><Relationship Id="rId2" Type="http://schemas.openxmlformats.org/officeDocument/2006/relationships/image" Target="../media/image18.png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5" Type="http://schemas.openxmlformats.org/officeDocument/2006/relationships/image" Target="../media/image70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12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hyperlink" Target="https://cs.android.com/android/platform/superproject/+/master:external/bcc/libbpf-tools/runqlen.c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7.svg"/><Relationship Id="rId9" Type="http://schemas.openxmlformats.org/officeDocument/2006/relationships/image" Target="../media/image2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18" Type="http://schemas.openxmlformats.org/officeDocument/2006/relationships/image" Target="../media/image75.pn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17" Type="http://schemas.openxmlformats.org/officeDocument/2006/relationships/image" Target="../media/image74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19" Type="http://schemas.openxmlformats.org/officeDocument/2006/relationships/image" Target="../media/image76.svg"/><Relationship Id="rId4" Type="http://schemas.openxmlformats.org/officeDocument/2006/relationships/image" Target="../media/image19.sv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3.svg"/><Relationship Id="rId3" Type="http://schemas.openxmlformats.org/officeDocument/2006/relationships/image" Target="../media/image19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" Type="http://schemas.openxmlformats.org/officeDocument/2006/relationships/image" Target="../media/image18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5.png"/><Relationship Id="rId15" Type="http://schemas.openxmlformats.org/officeDocument/2006/relationships/image" Target="../media/image25.svg"/><Relationship Id="rId10" Type="http://schemas.openxmlformats.org/officeDocument/2006/relationships/image" Target="../media/image20.png"/><Relationship Id="rId4" Type="http://schemas.openxmlformats.org/officeDocument/2006/relationships/image" Target="../media/image1.png"/><Relationship Id="rId9" Type="http://schemas.openxmlformats.org/officeDocument/2006/relationships/image" Target="../media/image7.svg"/><Relationship Id="rId14" Type="http://schemas.openxmlformats.org/officeDocument/2006/relationships/image" Target="../media/image2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svg"/><Relationship Id="rId11" Type="http://schemas.openxmlformats.org/officeDocument/2006/relationships/image" Target="../media/image77.png"/><Relationship Id="rId5" Type="http://schemas.openxmlformats.org/officeDocument/2006/relationships/image" Target="../media/image20.png"/><Relationship Id="rId10" Type="http://schemas.openxmlformats.org/officeDocument/2006/relationships/image" Target="../media/image27.svg"/><Relationship Id="rId4" Type="http://schemas.openxmlformats.org/officeDocument/2006/relationships/image" Target="../media/image7.svg"/><Relationship Id="rId9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5.svg"/><Relationship Id="rId3" Type="http://schemas.openxmlformats.org/officeDocument/2006/relationships/image" Target="../media/image27.svg"/><Relationship Id="rId7" Type="http://schemas.openxmlformats.org/officeDocument/2006/relationships/image" Target="../media/image5.png"/><Relationship Id="rId12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svg"/><Relationship Id="rId5" Type="http://schemas.openxmlformats.org/officeDocument/2006/relationships/image" Target="../media/image19.svg"/><Relationship Id="rId15" Type="http://schemas.openxmlformats.org/officeDocument/2006/relationships/hyperlink" Target="https://source.android.com/docs/setup/about/android-11-release#debugfs" TargetMode="Externa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7.svg"/><Relationship Id="rId1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27.svg"/><Relationship Id="rId7" Type="http://schemas.openxmlformats.org/officeDocument/2006/relationships/image" Target="../media/image5.png"/><Relationship Id="rId12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3.svg"/><Relationship Id="rId5" Type="http://schemas.openxmlformats.org/officeDocument/2006/relationships/image" Target="../media/image19.sv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10" Type="http://schemas.openxmlformats.org/officeDocument/2006/relationships/image" Target="../media/image79.png"/><Relationship Id="rId4" Type="http://schemas.openxmlformats.org/officeDocument/2006/relationships/image" Target="../media/image1.png"/><Relationship Id="rId9" Type="http://schemas.openxmlformats.org/officeDocument/2006/relationships/image" Target="../media/image25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7.svg"/><Relationship Id="rId7" Type="http://schemas.openxmlformats.org/officeDocument/2006/relationships/image" Target="../media/image2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25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hyperlink" Target="https://cs.android.com/android/platform/superproject/+/android-13.0.0_r8:packages/modules/Connectivity/bpf_progs/netd.c;l=220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svg"/><Relationship Id="rId10" Type="http://schemas.openxmlformats.org/officeDocument/2006/relationships/image" Target="../media/image81.png"/><Relationship Id="rId4" Type="http://schemas.openxmlformats.org/officeDocument/2006/relationships/image" Target="../media/image20.png"/><Relationship Id="rId9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84.png"/><Relationship Id="rId3" Type="http://schemas.openxmlformats.org/officeDocument/2006/relationships/image" Target="../media/image27.svg"/><Relationship Id="rId7" Type="http://schemas.openxmlformats.org/officeDocument/2006/relationships/image" Target="../media/image21.svg"/><Relationship Id="rId12" Type="http://schemas.openxmlformats.org/officeDocument/2006/relationships/image" Target="../media/image8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82.png"/><Relationship Id="rId5" Type="http://schemas.openxmlformats.org/officeDocument/2006/relationships/image" Target="../media/image5.png"/><Relationship Id="rId15" Type="http://schemas.openxmlformats.org/officeDocument/2006/relationships/image" Target="../media/image86.png"/><Relationship Id="rId10" Type="http://schemas.openxmlformats.org/officeDocument/2006/relationships/hyperlink" Target="https://mp.weixin.qq.com/s/gXNm24I1qFw-xRhQC-Zsow" TargetMode="External"/><Relationship Id="rId4" Type="http://schemas.openxmlformats.org/officeDocument/2006/relationships/image" Target="../media/image1.png"/><Relationship Id="rId9" Type="http://schemas.openxmlformats.org/officeDocument/2006/relationships/image" Target="../media/image25.svg"/><Relationship Id="rId1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image" Target="../media/image25.sv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5.png"/><Relationship Id="rId7" Type="http://schemas.openxmlformats.org/officeDocument/2006/relationships/image" Target="../media/image2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svg"/><Relationship Id="rId10" Type="http://schemas.openxmlformats.org/officeDocument/2006/relationships/image" Target="../media/image89.png"/><Relationship Id="rId4" Type="http://schemas.openxmlformats.org/officeDocument/2006/relationships/image" Target="../media/image20.png"/><Relationship Id="rId9" Type="http://schemas.openxmlformats.org/officeDocument/2006/relationships/image" Target="../media/image8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9.sv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4.png"/><Relationship Id="rId5" Type="http://schemas.openxmlformats.org/officeDocument/2006/relationships/image" Target="../media/image6.png"/><Relationship Id="rId10" Type="http://schemas.openxmlformats.org/officeDocument/2006/relationships/image" Target="../media/image23.sv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25.svg"/><Relationship Id="rId3" Type="http://schemas.openxmlformats.org/officeDocument/2006/relationships/image" Target="../media/image27.svg"/><Relationship Id="rId7" Type="http://schemas.openxmlformats.org/officeDocument/2006/relationships/image" Target="../media/image5.png"/><Relationship Id="rId12" Type="http://schemas.openxmlformats.org/officeDocument/2006/relationships/image" Target="../media/image2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21.svg"/><Relationship Id="rId5" Type="http://schemas.openxmlformats.org/officeDocument/2006/relationships/image" Target="../media/image19.svg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svg"/><Relationship Id="rId4" Type="http://schemas.openxmlformats.org/officeDocument/2006/relationships/image" Target="../media/image9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svg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0.png"/><Relationship Id="rId5" Type="http://schemas.openxmlformats.org/officeDocument/2006/relationships/image" Target="../media/image1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sv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6.png"/><Relationship Id="rId5" Type="http://schemas.openxmlformats.org/officeDocument/2006/relationships/image" Target="../media/image1.png"/><Relationship Id="rId15" Type="http://schemas.openxmlformats.org/officeDocument/2006/relationships/image" Target="../media/image104.png"/><Relationship Id="rId10" Type="http://schemas.openxmlformats.org/officeDocument/2006/relationships/image" Target="../media/image27.svg"/><Relationship Id="rId4" Type="http://schemas.openxmlformats.org/officeDocument/2006/relationships/image" Target="../media/image19.svg"/><Relationship Id="rId9" Type="http://schemas.openxmlformats.org/officeDocument/2006/relationships/image" Target="../media/image26.png"/><Relationship Id="rId1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6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7.sv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l.google.com/android/repository/platform-tools-latest-linux.zip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5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4" Type="http://schemas.openxmlformats.org/officeDocument/2006/relationships/image" Target="../media/image19.svg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7.sv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23.svg"/><Relationship Id="rId5" Type="http://schemas.openxmlformats.org/officeDocument/2006/relationships/image" Target="../media/image5.pn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9.sv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17.sv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svg"/><Relationship Id="rId4" Type="http://schemas.openxmlformats.org/officeDocument/2006/relationships/image" Target="../media/image1.png"/><Relationship Id="rId9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538730" y="2515870"/>
            <a:ext cx="74898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eBPF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在</a:t>
            </a:r>
            <a:r>
              <a:rPr lang="en-US" altLang="zh-CN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Android</a:t>
            </a:r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平台的实践</a:t>
            </a:r>
            <a:endParaRPr lang="en-US" altLang="zh-CN" sz="44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32" name="图形 31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021EDC5-7510-4522-BC97-92C886D67462}"/>
              </a:ext>
            </a:extLst>
          </p:cNvPr>
          <p:cNvSpPr txBox="1"/>
          <p:nvPr/>
        </p:nvSpPr>
        <p:spPr>
          <a:xfrm>
            <a:off x="8471260" y="5645673"/>
            <a:ext cx="1727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燕  青  洲</a:t>
            </a:r>
            <a:endParaRPr lang="en-US" altLang="zh-CN" dirty="0">
              <a:ln w="0"/>
              <a:solidFill>
                <a:schemeClr val="bg1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n w="0"/>
                <a:solidFill>
                  <a:schemeClr val="bg1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Nov. 2022</a:t>
            </a:r>
          </a:p>
        </p:txBody>
      </p:sp>
      <p:pic>
        <p:nvPicPr>
          <p:cNvPr id="4098" name="Picture 2" descr="https://fc1tn.baidu.com/it/u=3716693886,2643121152&amp;fm=202&amp;mola=new&amp;crop=v1">
            <a:extLst>
              <a:ext uri="{FF2B5EF4-FFF2-40B4-BE49-F238E27FC236}">
                <a16:creationId xmlns:a16="http://schemas.microsoft.com/office/drawing/2014/main" id="{B6B4FEAA-D1A6-47EB-B69C-D9475B98E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5000" contras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595" y="5722461"/>
            <a:ext cx="798449" cy="492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401735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Introduction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8060" y="1680908"/>
            <a:ext cx="9817589" cy="4673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「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extended Berkeley Packet Filter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」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全称「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Berkeley Packet Filter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」，字面意思「伯克利包过滤器」。早期主要用于实现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Unix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内核网络数据包过滤，发展到现在升级为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，已经演进成为了一套通用执行引擎，提供可基于系统或程序事件高效安全执行特定代码的通用能力，涵盖了性能分析、系统追踪、网络优化等方面。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原来的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就被称为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cBPF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classic BPF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），目前已基本废弃。</a:t>
            </a:r>
          </a:p>
          <a:p>
            <a:pPr>
              <a:lnSpc>
                <a:spcPct val="125000"/>
              </a:lnSpc>
            </a:pP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优势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强安全：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验证器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(verifier)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通过沙盒机制检查每个程序，拒绝不安全的代码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高性能：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JIT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编译保证程序本地运行的高性能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持续交付：程序可以被无缝替换，并且不影响正在运行的任务</a:t>
            </a:r>
          </a:p>
          <a:p>
            <a:pPr>
              <a:lnSpc>
                <a:spcPct val="125000"/>
              </a:lnSpc>
            </a:pP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68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3BAB4FF-17DA-41A9-B90D-34BE4B821FC5}"/>
              </a:ext>
            </a:extLst>
          </p:cNvPr>
          <p:cNvSpPr txBox="1"/>
          <p:nvPr/>
        </p:nvSpPr>
        <p:spPr>
          <a:xfrm>
            <a:off x="625151" y="147480"/>
            <a:ext cx="2589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执行流程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4600D8-7690-473F-9875-7F7B10E85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02" y="620485"/>
            <a:ext cx="8957396" cy="573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268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72942" y="348051"/>
            <a:ext cx="392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cBPF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vs 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1572" y="1941654"/>
            <a:ext cx="497454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struct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sock_filter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__u16  code; /* Actual filter code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__u8   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  /* Jump true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__u8   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jf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  /* Jump false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__u32  k;   /* Generic multiuse field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};</a:t>
            </a:r>
          </a:p>
          <a:p>
            <a:endParaRPr lang="en-US" altLang="zh-CN" dirty="0"/>
          </a:p>
          <a:p>
            <a:r>
              <a:rPr lang="en-US" altLang="zh-CN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code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是真实的</a:t>
            </a:r>
            <a:r>
              <a:rPr lang="en-US" altLang="zh-CN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bpf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汇编指令，</a:t>
            </a:r>
            <a:r>
              <a:rPr lang="en-US" altLang="zh-CN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jt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是指令结果为</a:t>
            </a:r>
            <a:r>
              <a:rPr lang="en-US" altLang="zh-CN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true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的跳转，</a:t>
            </a:r>
            <a:r>
              <a:rPr lang="en-US" altLang="zh-CN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jf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是为</a:t>
            </a:r>
            <a:r>
              <a:rPr lang="en-US" altLang="zh-CN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false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的跳转，</a:t>
            </a:r>
            <a:r>
              <a:rPr lang="en-US" altLang="zh-CN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k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是指令的参数，依据指令不同而不同。</a:t>
            </a:r>
          </a:p>
          <a:p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 </a:t>
            </a:r>
          </a:p>
          <a:p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一个</a:t>
            </a:r>
            <a:r>
              <a:rPr lang="en-US" altLang="zh-CN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bpf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程序编译后就是一个</a:t>
            </a:r>
            <a:r>
              <a:rPr lang="en-US" altLang="zh-CN" dirty="0" err="1">
                <a:solidFill>
                  <a:srgbClr val="2C3E50"/>
                </a:solidFill>
                <a:ea typeface="思源黑体 CN Normal" panose="020B0400000000000000" pitchFamily="34" charset="-122"/>
              </a:rPr>
              <a:t>sock_filter</a:t>
            </a:r>
            <a:r>
              <a:rPr lang="zh-CN" altLang="en-US" dirty="0">
                <a:solidFill>
                  <a:srgbClr val="2C3E50"/>
                </a:solidFill>
                <a:ea typeface="思源黑体 CN Normal" panose="020B0400000000000000" pitchFamily="34" charset="-122"/>
              </a:rPr>
              <a:t>的数组。</a:t>
            </a:r>
            <a:endParaRPr lang="en-US" altLang="zh-CN" dirty="0">
              <a:solidFill>
                <a:srgbClr val="2C3E50"/>
              </a:solidFill>
              <a:ea typeface="思源黑体 CN Normal" panose="020B0400000000000000" pitchFamily="34" charset="-122"/>
            </a:endParaRPr>
          </a:p>
          <a:p>
            <a:endParaRPr lang="zh-CN" altLang="en-US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639275-F254-4935-9C10-02E1E8ADD61A}"/>
              </a:ext>
            </a:extLst>
          </p:cNvPr>
          <p:cNvSpPr txBox="1"/>
          <p:nvPr/>
        </p:nvSpPr>
        <p:spPr>
          <a:xfrm>
            <a:off x="6428844" y="1879437"/>
            <a:ext cx="5434543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struct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bpf_insn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{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__u8    code;      /* opcode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__u8    dst_reg:4; /*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dest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register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__u8    src_reg:4; /* source register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__s16   off;       /* signed offset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    __s32   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imm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 /* signed immediate constant */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};</a:t>
            </a:r>
          </a:p>
          <a:p>
            <a:endParaRPr lang="en-US" altLang="zh-CN" sz="13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* R0 - return value from in-kernel function, and exit value for </a:t>
            </a:r>
            <a:r>
              <a:rPr lang="en-US" altLang="zh-CN" sz="1300" dirty="0" err="1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eBPF</a:t>
            </a:r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 prog.</a:t>
            </a:r>
          </a:p>
          <a:p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* R1 - R5  - arguments from </a:t>
            </a:r>
            <a:r>
              <a:rPr lang="en-US" altLang="zh-CN" sz="1300" dirty="0" err="1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eBPF</a:t>
            </a:r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 program to in-kernel function</a:t>
            </a:r>
          </a:p>
          <a:p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* R6 - R9  - </a:t>
            </a:r>
            <a:r>
              <a:rPr lang="en-US" altLang="zh-CN" sz="1300" dirty="0" err="1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callee</a:t>
            </a:r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 saved registers that in-kernel function will preserve</a:t>
            </a:r>
          </a:p>
          <a:p>
            <a:r>
              <a:rPr lang="en-US" altLang="zh-CN" sz="1300" dirty="0">
                <a:latin typeface="Arial" panose="020B0604020202020204" pitchFamily="34" charset="0"/>
                <a:ea typeface="思源宋体 CN Heavy" panose="02020900000000000000"/>
                <a:cs typeface="Arial" panose="020B0604020202020204" pitchFamily="34" charset="0"/>
              </a:rPr>
              <a:t>* R10 - read-only frame pointer to access stack</a:t>
            </a:r>
          </a:p>
          <a:p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多个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64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位寄存器为函数调用，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语言实现提供了方便，增加了众多内核 </a:t>
            </a:r>
            <a:r>
              <a:rPr lang="en-US" altLang="zh-CN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helper </a:t>
            </a:r>
            <a:r>
              <a:rPr lang="zh-CN" altLang="en-US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函数扩展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F76855A-073A-4A2E-841E-DA43E6CC7CD5}"/>
              </a:ext>
            </a:extLst>
          </p:cNvPr>
          <p:cNvCxnSpPr>
            <a:cxnSpLocks/>
          </p:cNvCxnSpPr>
          <p:nvPr/>
        </p:nvCxnSpPr>
        <p:spPr>
          <a:xfrm>
            <a:off x="6031684" y="1170604"/>
            <a:ext cx="0" cy="51340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51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7250A5-DDF2-4DFB-85D4-01238BA6AA97}"/>
              </a:ext>
            </a:extLst>
          </p:cNvPr>
          <p:cNvPicPr/>
          <p:nvPr/>
        </p:nvPicPr>
        <p:blipFill rotWithShape="1">
          <a:blip r:embed="rId2"/>
          <a:srcRect l="854" t="965" r="1185" b="2135"/>
          <a:stretch/>
        </p:blipFill>
        <p:spPr bwMode="auto">
          <a:xfrm>
            <a:off x="712149" y="420880"/>
            <a:ext cx="10767702" cy="601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061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92177" y="348051"/>
            <a:ext cx="392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核心功能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25296" y="1367767"/>
            <a:ext cx="4974543" cy="5270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 Hooks</a:t>
            </a: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</a:t>
            </a:r>
            <a:r>
              <a:rPr lang="zh-CN" altLang="en-US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钩子，也就是在内核中，哪些地方可以加载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</a:t>
            </a:r>
            <a:r>
              <a:rPr lang="zh-CN" altLang="en-US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程序，目前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Linux</a:t>
            </a:r>
            <a:r>
              <a:rPr lang="zh-CN" altLang="en-US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内核中已经有近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10</a:t>
            </a:r>
            <a:r>
              <a:rPr lang="zh-CN" altLang="en-US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余种的钩子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如下：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kernel functions (</a:t>
            </a: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kprobes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)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userspace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 functions (</a:t>
            </a: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uprobes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)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system calls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fentry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/</a:t>
            </a: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fexit</a:t>
            </a:r>
            <a:endParaRPr lang="en-US" altLang="zh-CN" sz="1600" dirty="0">
              <a:solidFill>
                <a:srgbClr val="49494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ource Han Sans CN"/>
            </a:endParaRP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tracepoints</a:t>
            </a:r>
            <a:endParaRPr lang="en-US" altLang="zh-CN" sz="1600" dirty="0">
              <a:solidFill>
                <a:srgbClr val="49494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ource Han Sans CN"/>
            </a:endParaRP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network devices (</a:t>
            </a: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tc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/</a:t>
            </a:r>
            <a:r>
              <a:rPr lang="en-US" altLang="zh-CN" sz="1600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xdp</a:t>
            </a: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)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network routes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TCP congestion algorithms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sockets (data level)</a:t>
            </a:r>
          </a:p>
          <a:p>
            <a:pPr marL="206779" indent="-206779">
              <a:lnSpc>
                <a:spcPct val="150000"/>
              </a:lnSpc>
              <a:buFont typeface="Wingdings"/>
              <a:buChar char="w"/>
            </a:pPr>
            <a:r>
              <a:rPr lang="en-US" altLang="zh-CN" sz="1600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…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639275-F254-4935-9C10-02E1E8ADD61A}"/>
              </a:ext>
            </a:extLst>
          </p:cNvPr>
          <p:cNvSpPr txBox="1"/>
          <p:nvPr/>
        </p:nvSpPr>
        <p:spPr>
          <a:xfrm>
            <a:off x="6335537" y="1356062"/>
            <a:ext cx="5499846" cy="29576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 Map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ource Han Sans C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存储状态数据、与 </a:t>
            </a:r>
            <a:r>
              <a:rPr lang="en-US" altLang="zh-CN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userspace</a:t>
            </a:r>
            <a:r>
              <a:rPr lang="en-US" altLang="zh-CN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 </a:t>
            </a:r>
            <a:r>
              <a:rPr lang="zh-CN" altLang="en-US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交换信息的桥梁。</a:t>
            </a:r>
            <a:endParaRPr lang="en-US" altLang="zh-CN" dirty="0">
              <a:solidFill>
                <a:srgbClr val="49494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ource Han Sans CN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494949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Source Han Sans CN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 Map</a:t>
            </a:r>
            <a:r>
              <a:rPr lang="zh-CN" altLang="en-US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可以被</a:t>
            </a:r>
            <a:r>
              <a:rPr lang="en-US" altLang="zh-CN" dirty="0" err="1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</a:t>
            </a:r>
            <a:r>
              <a:rPr lang="zh-CN" altLang="en-US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程序本身及用户空间访问及操作，利用</a:t>
            </a:r>
            <a:r>
              <a:rPr lang="en-US" altLang="zh-CN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 Map</a:t>
            </a:r>
            <a:r>
              <a:rPr lang="zh-CN" altLang="en-US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持久化数据，在不丢失重要数据的同时，更新</a:t>
            </a:r>
            <a:r>
              <a:rPr lang="en-US" altLang="zh-CN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BPF</a:t>
            </a:r>
            <a:r>
              <a:rPr lang="zh-CN" altLang="en-US" dirty="0">
                <a:solidFill>
                  <a:srgbClr val="494949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程序逻辑，实现在不同程序之间共享信息，方便收集统计信息。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F76855A-073A-4A2E-841E-DA43E6CC7CD5}"/>
              </a:ext>
            </a:extLst>
          </p:cNvPr>
          <p:cNvCxnSpPr>
            <a:cxnSpLocks/>
          </p:cNvCxnSpPr>
          <p:nvPr/>
        </p:nvCxnSpPr>
        <p:spPr>
          <a:xfrm>
            <a:off x="6031684" y="1291905"/>
            <a:ext cx="0" cy="5134062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8760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F0E118E8-FB52-4493-93F3-CFF3FC911F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981975"/>
              </p:ext>
            </p:extLst>
          </p:nvPr>
        </p:nvGraphicFramePr>
        <p:xfrm>
          <a:off x="1295458" y="231238"/>
          <a:ext cx="9339204" cy="2964933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3796659">
                  <a:extLst>
                    <a:ext uri="{9D8B030D-6E8A-4147-A177-3AD203B41FA5}">
                      <a16:colId xmlns:a16="http://schemas.microsoft.com/office/drawing/2014/main" val="3780522828"/>
                    </a:ext>
                  </a:extLst>
                </a:gridCol>
                <a:gridCol w="5542545">
                  <a:extLst>
                    <a:ext uri="{9D8B030D-6E8A-4147-A177-3AD203B41FA5}">
                      <a16:colId xmlns:a16="http://schemas.microsoft.com/office/drawing/2014/main" val="3025764716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bpf_prog_type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用途描述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76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BPF_PROG_TYPE_KPROBE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内核动态插桩点</a:t>
                      </a:r>
                      <a:r>
                        <a:rPr lang="en-US" altLang="zh-CN" dirty="0"/>
                        <a:t>hook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8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BPF_PROG_TYPE_TRACEPOINT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内核静态跟踪点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BPF_PROG_TYPE_PERF_EVENT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获取各种硬件、软件 </a:t>
                      </a:r>
                      <a:r>
                        <a:rPr lang="en-US" altLang="zh-CN" dirty="0"/>
                        <a:t>perf events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BPF_PROG_TYPE_SOCKET_FILTER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网络过滤器 </a:t>
                      </a:r>
                      <a:r>
                        <a:rPr lang="en-US" altLang="zh-CN" dirty="0"/>
                        <a:t>( </a:t>
                      </a:r>
                      <a:r>
                        <a:rPr lang="en-US" altLang="zh-CN" dirty="0" err="1"/>
                        <a:t>cBPF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4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BPF_PROG_TYPE_SCHED_CLS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流量控制分类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BPF_PROG_TYPE_XDP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XDP (</a:t>
                      </a:r>
                      <a:r>
                        <a:rPr lang="en-US" altLang="zh-CN" dirty="0" err="1"/>
                        <a:t>eXpress</a:t>
                      </a:r>
                      <a:r>
                        <a:rPr lang="en-US" altLang="zh-CN" dirty="0"/>
                        <a:t> Data Path) - </a:t>
                      </a:r>
                      <a:r>
                        <a:rPr lang="zh-CN" altLang="en-US" dirty="0"/>
                        <a:t>高效底层网络</a:t>
                      </a:r>
                      <a:r>
                        <a:rPr lang="en-US" altLang="zh-CN" dirty="0"/>
                        <a:t>hook</a:t>
                      </a:r>
                      <a:r>
                        <a:rPr lang="zh-CN" altLang="en-US" dirty="0"/>
                        <a:t>机制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9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82124"/>
                  </a:ext>
                </a:extLst>
              </a:tr>
            </a:tbl>
          </a:graphicData>
        </a:graphic>
      </p:graphicFrame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F8448090-0F91-4C47-AEDC-F95C03D27A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2203261"/>
              </p:ext>
            </p:extLst>
          </p:nvPr>
        </p:nvGraphicFramePr>
        <p:xfrm>
          <a:off x="1295458" y="3458397"/>
          <a:ext cx="9339204" cy="296493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805048">
                  <a:extLst>
                    <a:ext uri="{9D8B030D-6E8A-4147-A177-3AD203B41FA5}">
                      <a16:colId xmlns:a16="http://schemas.microsoft.com/office/drawing/2014/main" val="3780522828"/>
                    </a:ext>
                  </a:extLst>
                </a:gridCol>
                <a:gridCol w="5534156">
                  <a:extLst>
                    <a:ext uri="{9D8B030D-6E8A-4147-A177-3AD203B41FA5}">
                      <a16:colId xmlns:a16="http://schemas.microsoft.com/office/drawing/2014/main" val="3025764716"/>
                    </a:ext>
                  </a:extLst>
                </a:gridCol>
              </a:tblGrid>
              <a:tr h="36905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/>
                        <a:t>bpf_map_type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用途描述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07642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BPF_MAP_TYPE_HASH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哈希表类型</a:t>
                      </a:r>
                      <a:r>
                        <a:rPr lang="en-US" altLang="zh-CN" dirty="0"/>
                        <a:t>MAP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1381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数组类型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324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BPF_MAP_TYPE_PERF_EVENT_ARRAY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perf event </a:t>
                      </a:r>
                      <a:r>
                        <a:rPr lang="en-US" altLang="zh-CN" dirty="0" err="1"/>
                        <a:t>ringbuffer</a:t>
                      </a:r>
                      <a:r>
                        <a:rPr lang="zh-CN" altLang="en-US" dirty="0"/>
                        <a:t>，与用户空间传递数据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7892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BPF_MAP_TYPE_PERCPU_HASH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per </a:t>
                      </a:r>
                      <a:r>
                        <a:rPr lang="en-US" altLang="zh-CN" dirty="0" err="1"/>
                        <a:t>cpu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哈希表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0942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BPF_MAP_TYPE_PERCPU_ARRAY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per </a:t>
                      </a:r>
                      <a:r>
                        <a:rPr lang="en-US" altLang="zh-CN" dirty="0" err="1"/>
                        <a:t>cpu</a:t>
                      </a:r>
                      <a:r>
                        <a:rPr lang="en-US" altLang="zh-CN" dirty="0"/>
                        <a:t> </a:t>
                      </a:r>
                      <a:r>
                        <a:rPr lang="zh-CN" altLang="en-US" dirty="0"/>
                        <a:t>数组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08804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BPF_MAP_TYPE_STACK_TRACE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</a:t>
                      </a: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索引的调用栈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93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BPF_MAP_TYPE_CGROUP_ARRAY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针对</a:t>
                      </a:r>
                      <a:r>
                        <a:rPr lang="en-US" altLang="zh-CN" dirty="0" err="1"/>
                        <a:t>cgroup</a:t>
                      </a:r>
                      <a:r>
                        <a:rPr lang="zh-CN" altLang="en-US" dirty="0"/>
                        <a:t>级别的包</a:t>
                      </a:r>
                      <a:r>
                        <a:rPr lang="en-US" altLang="zh-CN" dirty="0"/>
                        <a:t>/</a:t>
                      </a:r>
                      <a:r>
                        <a:rPr lang="zh-CN" altLang="en-US" dirty="0"/>
                        <a:t>进程过滤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33821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58594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3172" y="316568"/>
            <a:ext cx="392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BCC tools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C03E131-9CC8-47B0-BAE7-004197B3E764}"/>
              </a:ext>
            </a:extLst>
          </p:cNvPr>
          <p:cNvPicPr/>
          <p:nvPr/>
        </p:nvPicPr>
        <p:blipFill>
          <a:blip r:embed="rId13"/>
          <a:srcRect l="8345" t="11774" r="2694"/>
          <a:stretch>
            <a:fillRect/>
          </a:stretch>
        </p:blipFill>
        <p:spPr bwMode="auto">
          <a:xfrm>
            <a:off x="1656375" y="1667650"/>
            <a:ext cx="8957714" cy="501720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57338" y="1056201"/>
            <a:ext cx="8542888" cy="611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 Light"/>
              </a:rPr>
              <a:t>BPF Compiler Collection (BCC)   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是一套基于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eBPF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的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Linux</a:t>
            </a:r>
            <a:r>
              <a:rPr lang="zh-CN" altLang="en-US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"/>
              </a:rPr>
              <a:t>内核分析、跟踪、网络监控工具集</a:t>
            </a:r>
            <a:endParaRPr lang="zh-CN" altLang="en-US" sz="1400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1400" u="sng" dirty="0">
                <a:latin typeface="思源黑体 CN Regular" panose="020B0500000000000000" pitchFamily="34" charset="-122"/>
                <a:ea typeface="思源黑体 CN Regular" panose="020B0500000000000000" pitchFamily="34" charset="-122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https://github.com/iovisor/bcc</a:t>
            </a:r>
            <a:endParaRPr lang="en-US" altLang="zh-CN" sz="14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Source Han Sans CN Light"/>
            </a:endParaRPr>
          </a:p>
        </p:txBody>
      </p:sp>
    </p:spTree>
    <p:extLst>
      <p:ext uri="{BB962C8B-B14F-4D97-AF65-F5344CB8AC3E}">
        <p14:creationId xmlns:p14="http://schemas.microsoft.com/office/powerpoint/2010/main" val="1862373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585914" y="312153"/>
            <a:ext cx="80712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Source Han Sans CN Light"/>
                <a:ea typeface="Source Han Sans CN Light"/>
                <a:cs typeface="Source Han Sans CN Light"/>
              </a:rPr>
              <a:t>Kprobe</a:t>
            </a:r>
            <a:r>
              <a:rPr lang="en-US" altLang="zh-CN" sz="3200" dirty="0">
                <a:latin typeface="Source Han Sans CN Light"/>
                <a:ea typeface="Source Han Sans CN Light"/>
                <a:cs typeface="Source Han Sans CN Light"/>
              </a:rPr>
              <a:t> - </a:t>
            </a:r>
            <a:r>
              <a:rPr lang="zh-CN" altLang="en-US" sz="3200" dirty="0">
                <a:latin typeface="Source Han Sans CN Light"/>
                <a:ea typeface="Source Han Sans CN Light"/>
                <a:cs typeface="Source Han Sans CN Light"/>
              </a:rPr>
              <a:t>内核态探针 </a:t>
            </a:r>
            <a:r>
              <a:rPr lang="en-US" altLang="zh-CN" sz="3200" dirty="0">
                <a:latin typeface="Source Han Sans CN Light"/>
                <a:ea typeface="Source Han Sans CN Light"/>
                <a:cs typeface="Source Han Sans CN Light"/>
              </a:rPr>
              <a:t>(bcc python wrapper)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566D810-2BC6-42C6-B062-11F33EDE2BAB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 bwMode="auto">
          <a:xfrm>
            <a:off x="4555163" y="1000153"/>
            <a:ext cx="7308224" cy="57844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56EEA6B-4CF9-4164-98DE-77BE569A773F}"/>
              </a:ext>
            </a:extLst>
          </p:cNvPr>
          <p:cNvSpPr txBox="1"/>
          <p:nvPr/>
        </p:nvSpPr>
        <p:spPr>
          <a:xfrm>
            <a:off x="440497" y="2989980"/>
            <a:ext cx="3447756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思源黑体 CN Normal"/>
                <a:ea typeface="Source Han Sans CN Light"/>
                <a:cs typeface="Source Han Sans CN Light"/>
              </a:rPr>
              <a:t>BCC Reference Guide</a:t>
            </a:r>
            <a:endParaRPr lang="en-US" altLang="zh-CN" dirty="0">
              <a:latin typeface="思源黑体 CN Normal"/>
              <a:ea typeface="Source Han Sans CN Light"/>
              <a:cs typeface="Source Han Sans CN Light"/>
            </a:endParaRPr>
          </a:p>
          <a:p>
            <a:pPr>
              <a:lnSpc>
                <a:spcPct val="150000"/>
              </a:lnSpc>
            </a:pPr>
            <a:r>
              <a:rPr lang="zh-CN" altLang="zh-CN" u="sng" dirty="0">
                <a:solidFill>
                  <a:schemeClr val="bg1"/>
                </a:solidFill>
                <a:latin typeface="思源黑体 CN Normal"/>
                <a:ea typeface="Source Han Sans CN Light"/>
                <a:cs typeface="Source Han Sans CN Light"/>
                <a:hlinkClick r:id="rId16"/>
              </a:rPr>
              <a:t>[ bcc reference guide ]</a:t>
            </a:r>
            <a:r>
              <a:rPr lang="zh-CN" altLang="zh-CN" dirty="0">
                <a:solidFill>
                  <a:schemeClr val="bg1"/>
                </a:solidFill>
                <a:latin typeface="思源黑体 CN Normal"/>
                <a:ea typeface="Source Han Sans CN Light"/>
                <a:cs typeface="Source Han Sans CN Light"/>
              </a:rPr>
              <a:t> </a:t>
            </a:r>
            <a:endParaRPr lang="en-US" altLang="zh-CN" dirty="0">
              <a:solidFill>
                <a:schemeClr val="bg1"/>
              </a:solidFill>
              <a:latin typeface="思源黑体 CN Normal"/>
              <a:ea typeface="Source Han Sans CN Light"/>
              <a:cs typeface="Source Han Sans CN Light"/>
            </a:endParaRPr>
          </a:p>
          <a:p>
            <a:pPr>
              <a:lnSpc>
                <a:spcPct val="150000"/>
              </a:lnSpc>
            </a:pPr>
            <a:r>
              <a:rPr lang="zh-CN" altLang="zh-CN" u="sng" dirty="0">
                <a:solidFill>
                  <a:schemeClr val="bg1"/>
                </a:solidFill>
                <a:latin typeface="思源黑体 CN Normal"/>
                <a:ea typeface="Source Han Sans CN Light"/>
                <a:cs typeface="Source Han Sans CN Light"/>
                <a:hlinkClick r:id="rId17"/>
              </a:rPr>
              <a:t>[ bcc python developer tutorial ]</a:t>
            </a:r>
            <a:endParaRPr lang="zh-CN" altLang="zh-CN" dirty="0">
              <a:solidFill>
                <a:schemeClr val="bg1"/>
              </a:solidFill>
              <a:latin typeface="思源黑体 CN Normal"/>
              <a:ea typeface="Source Han Sans CN Light"/>
              <a:cs typeface="Source Han Sans CN Light"/>
            </a:endParaRPr>
          </a:p>
        </p:txBody>
      </p:sp>
    </p:spTree>
    <p:extLst>
      <p:ext uri="{BB962C8B-B14F-4D97-AF65-F5344CB8AC3E}">
        <p14:creationId xmlns:p14="http://schemas.microsoft.com/office/powerpoint/2010/main" val="1597030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92177" y="334137"/>
            <a:ext cx="57657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Source Han Sans CN Light"/>
                <a:ea typeface="Source Han Sans CN Light"/>
                <a:cs typeface="Source Han Sans CN Light"/>
              </a:rPr>
              <a:t>uprobe</a:t>
            </a:r>
            <a:r>
              <a:rPr lang="en-US" altLang="zh-CN" sz="3200" dirty="0">
                <a:latin typeface="Source Han Sans CN Light"/>
                <a:ea typeface="Source Han Sans CN Light"/>
                <a:cs typeface="Source Han Sans CN Light"/>
              </a:rPr>
              <a:t> </a:t>
            </a:r>
            <a:r>
              <a:rPr lang="zh-CN" altLang="en-US" sz="3200" dirty="0">
                <a:latin typeface="Source Han Sans CN Light"/>
                <a:ea typeface="Source Han Sans CN Light"/>
                <a:cs typeface="Source Han Sans CN Light"/>
              </a:rPr>
              <a:t>用户态探针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3F63E3C-DF3A-4253-BFB1-404B51252B9A}"/>
              </a:ext>
            </a:extLst>
          </p:cNvPr>
          <p:cNvPicPr/>
          <p:nvPr/>
        </p:nvPicPr>
        <p:blipFill>
          <a:blip r:embed="rId15"/>
          <a:srcRect r="21373"/>
          <a:stretch>
            <a:fillRect/>
          </a:stretch>
        </p:blipFill>
        <p:spPr bwMode="auto">
          <a:xfrm>
            <a:off x="208352" y="1164499"/>
            <a:ext cx="6229774" cy="56767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D379002-76C0-4857-9CC7-249F5B8E00B9}"/>
              </a:ext>
            </a:extLst>
          </p:cNvPr>
          <p:cNvPicPr/>
          <p:nvPr/>
        </p:nvPicPr>
        <p:blipFill>
          <a:blip r:embed="rId16"/>
          <a:srcRect r="21828"/>
          <a:stretch>
            <a:fillRect/>
          </a:stretch>
        </p:blipFill>
        <p:spPr bwMode="auto">
          <a:xfrm>
            <a:off x="5311476" y="1030827"/>
            <a:ext cx="6753524" cy="458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285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33D96DC-F253-4EC1-816E-335E7900E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40"/>
          <a:stretch/>
        </p:blipFill>
        <p:spPr>
          <a:xfrm>
            <a:off x="6682085" y="202530"/>
            <a:ext cx="5320333" cy="536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3" name="文本框 22"/>
          <p:cNvSpPr txBox="1"/>
          <p:nvPr/>
        </p:nvSpPr>
        <p:spPr>
          <a:xfrm>
            <a:off x="1611086" y="316568"/>
            <a:ext cx="392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bpftool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3833625C-AAA5-43C4-A13F-3544DACD9A3F}"/>
              </a:ext>
            </a:extLst>
          </p:cNvPr>
          <p:cNvGrpSpPr/>
          <p:nvPr/>
        </p:nvGrpSpPr>
        <p:grpSpPr>
          <a:xfrm>
            <a:off x="189582" y="1396141"/>
            <a:ext cx="5766601" cy="4551653"/>
            <a:chOff x="475497" y="1290457"/>
            <a:chExt cx="6392168" cy="4721382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E60C481-579E-42FD-ADC8-06716F52A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5497" y="1290457"/>
              <a:ext cx="6392167" cy="132416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B9667463-787F-4154-943D-E79479D428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1109"/>
            <a:stretch/>
          </p:blipFill>
          <p:spPr>
            <a:xfrm>
              <a:off x="475497" y="2580019"/>
              <a:ext cx="6392167" cy="17147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1165AB8-4D14-45B5-BC82-7FCD6F1836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30845"/>
            <a:stretch/>
          </p:blipFill>
          <p:spPr>
            <a:xfrm>
              <a:off x="483887" y="4287573"/>
              <a:ext cx="6383778" cy="172426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09776D9A-1B17-46D2-A96D-830A4C9E57D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179"/>
          <a:stretch/>
        </p:blipFill>
        <p:spPr>
          <a:xfrm>
            <a:off x="6344874" y="2887030"/>
            <a:ext cx="5439534" cy="38314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3750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51612" y="4560872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167CD1C2-B14B-4487-B1E3-AF2B3F64F198}"/>
              </a:ext>
            </a:extLst>
          </p:cNvPr>
          <p:cNvSpPr txBox="1"/>
          <p:nvPr/>
        </p:nvSpPr>
        <p:spPr>
          <a:xfrm>
            <a:off x="1134175" y="1487471"/>
            <a:ext cx="9817589" cy="369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(android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Introduction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Implementation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BTF (BPF Type Format)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changes for Android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Analyzing issues with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D462826-9EBE-4119-B1F2-711D6D9A6762}"/>
              </a:ext>
            </a:extLst>
          </p:cNvPr>
          <p:cNvSpPr txBox="1"/>
          <p:nvPr/>
        </p:nvSpPr>
        <p:spPr>
          <a:xfrm>
            <a:off x="5313921" y="348051"/>
            <a:ext cx="28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目 录</a:t>
            </a:r>
          </a:p>
        </p:txBody>
      </p:sp>
    </p:spTree>
    <p:extLst>
      <p:ext uri="{BB962C8B-B14F-4D97-AF65-F5344CB8AC3E}">
        <p14:creationId xmlns:p14="http://schemas.microsoft.com/office/powerpoint/2010/main" val="3796756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721869" y="316568"/>
            <a:ext cx="392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bpftrace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492BAF-CDF3-4F10-87BF-5F2D22A38BB6}"/>
              </a:ext>
            </a:extLst>
          </p:cNvPr>
          <p:cNvSpPr txBox="1"/>
          <p:nvPr/>
        </p:nvSpPr>
        <p:spPr>
          <a:xfrm>
            <a:off x="285065" y="6077675"/>
            <a:ext cx="9817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u="sng" dirty="0">
                <a:solidFill>
                  <a:srgbClr val="4DA8EE"/>
                </a:solidFill>
                <a:latin typeface="Arial"/>
                <a:ea typeface="Arial"/>
                <a:cs typeface="Arial"/>
                <a:hlinkClick r:id="rId3"/>
              </a:rPr>
              <a:t>https://github.com/iovisor/bpftrace</a:t>
            </a:r>
            <a:endParaRPr lang="en-US" altLang="zh-CN" sz="1400" dirty="0">
              <a:solidFill>
                <a:srgbClr val="4DA8EE"/>
              </a:solidFill>
              <a:latin typeface="Arial"/>
              <a:ea typeface="Arial"/>
              <a:cs typeface="Arial"/>
            </a:endParaRPr>
          </a:p>
          <a:p>
            <a:r>
              <a:rPr lang="en-US" altLang="zh-CN" sz="1400" u="sng" dirty="0">
                <a:solidFill>
                  <a:srgbClr val="4DA8EE"/>
                </a:solidFill>
                <a:latin typeface="Arial"/>
                <a:ea typeface="Arial"/>
                <a:cs typeface="Arial"/>
                <a:hlinkClick r:id="rId4"/>
              </a:rPr>
              <a:t>https://github.com/iovisor/bpftrace/blob/master/docs/reference_guide.md</a:t>
            </a:r>
            <a:endParaRPr lang="en-US" altLang="zh-CN" sz="1400" dirty="0">
              <a:solidFill>
                <a:srgbClr val="4DA8EE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4FE6E629-BDDE-453D-9CAB-AE5CF378B320}"/>
              </a:ext>
            </a:extLst>
          </p:cNvPr>
          <p:cNvSpPr txBox="1">
            <a:spLocks/>
          </p:cNvSpPr>
          <p:nvPr/>
        </p:nvSpPr>
        <p:spPr bwMode="auto">
          <a:xfrm>
            <a:off x="285065" y="1319104"/>
            <a:ext cx="5359977" cy="4266578"/>
          </a:xfrm>
          <a:prstGeom prst="rect">
            <a:avLst/>
          </a:prstGeom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rtlCol="0" fromWordArt="0" anchor="t" anchorCtr="0" forceAA="0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14999"/>
              </a:lnSpc>
            </a:pPr>
            <a:r>
              <a:rPr lang="en-US" sz="2000" dirty="0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A high-level tracing language for Linux (</a:t>
            </a:r>
            <a:r>
              <a:rPr lang="en-US" sz="2000" dirty="0" err="1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eBPF</a:t>
            </a:r>
            <a:r>
              <a:rPr lang="en-US" sz="2000" dirty="0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) available in recent Linux kernels (4.x+).</a:t>
            </a:r>
            <a:endParaRPr lang="en-US" sz="2000" dirty="0"/>
          </a:p>
          <a:p>
            <a:pPr algn="l">
              <a:lnSpc>
                <a:spcPct val="114999"/>
              </a:lnSpc>
            </a:pPr>
            <a:endParaRPr lang="en-US" sz="2000" dirty="0">
              <a:solidFill>
                <a:srgbClr val="24292F"/>
              </a:solidFill>
              <a:latin typeface="-apple-system"/>
              <a:ea typeface="-apple-system"/>
              <a:cs typeface="-apple-system"/>
            </a:endParaRPr>
          </a:p>
          <a:p>
            <a:pPr algn="l">
              <a:lnSpc>
                <a:spcPct val="114999"/>
              </a:lnSpc>
            </a:pPr>
            <a:r>
              <a:rPr lang="en-US" sz="2000" dirty="0" err="1">
                <a:solidFill>
                  <a:srgbClr val="1C7892"/>
                </a:solidFill>
                <a:latin typeface="-apple-system"/>
                <a:ea typeface="-apple-system"/>
                <a:cs typeface="-apple-system"/>
              </a:rPr>
              <a:t>bpftrace</a:t>
            </a:r>
            <a:r>
              <a:rPr lang="en-US" sz="2000" dirty="0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 uses LLVM as a backend to compile scripts to BPF-bytecode and makes use of </a:t>
            </a:r>
            <a:r>
              <a:rPr lang="en-US" sz="2000" u="sng" dirty="0">
                <a:solidFill>
                  <a:srgbClr val="24292F"/>
                </a:solidFill>
                <a:latin typeface="-apple-system"/>
                <a:ea typeface="-apple-system"/>
                <a:cs typeface="-apple-system"/>
                <a:hlinkClick r:id="rId5"/>
              </a:rPr>
              <a:t>BCC</a:t>
            </a:r>
            <a:r>
              <a:rPr lang="en-US" sz="2000" dirty="0">
                <a:solidFill>
                  <a:srgbClr val="24292F"/>
                </a:solidFill>
                <a:latin typeface="-apple-system"/>
                <a:ea typeface="-apple-system"/>
                <a:cs typeface="-apple-system"/>
              </a:rPr>
              <a:t> for interacting with the Linux BPF system</a:t>
            </a:r>
            <a:r>
              <a:rPr lang="en-US" sz="2000" dirty="0"/>
              <a:t>.</a:t>
            </a:r>
          </a:p>
          <a:p>
            <a:pPr algn="l">
              <a:lnSpc>
                <a:spcPct val="114999"/>
              </a:lnSpc>
            </a:pPr>
            <a:endParaRPr lang="en-US" sz="2000" dirty="0"/>
          </a:p>
          <a:p>
            <a:pPr algn="l">
              <a:lnSpc>
                <a:spcPct val="114999"/>
              </a:lnSpc>
            </a:pPr>
            <a:endParaRPr lang="en-US" sz="2000" dirty="0"/>
          </a:p>
          <a:p>
            <a:pPr algn="l">
              <a:lnSpc>
                <a:spcPct val="114999"/>
              </a:lnSpc>
            </a:pP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</a:t>
            </a:r>
            <a:r>
              <a:rPr lang="en-US" sz="2000" dirty="0" err="1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awk</a:t>
            </a:r>
            <a:r>
              <a:rPr lang="en-US" sz="2000" dirty="0">
                <a:ln w="0"/>
                <a:solidFill>
                  <a:srgbClr val="008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like syntax]</a:t>
            </a:r>
          </a:p>
          <a:p>
            <a:pPr algn="l">
              <a:lnSpc>
                <a:spcPct val="114999"/>
              </a:lnSpc>
            </a:pPr>
            <a:r>
              <a:rPr lang="en-US" altLang="zh-CN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ource Han Sans CN Light"/>
                <a:ea typeface="Source Han Sans CN Light"/>
                <a:cs typeface="Source Han Sans CN Light"/>
              </a:rPr>
              <a:t>probes /filter/ { actions }</a:t>
            </a:r>
            <a:endParaRPr lang="en-US" sz="2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AB27EA-C153-4AE0-B566-7B1F3B0D52AC}"/>
              </a:ext>
            </a:extLst>
          </p:cNvPr>
          <p:cNvSpPr/>
          <p:nvPr/>
        </p:nvSpPr>
        <p:spPr bwMode="auto">
          <a:xfrm>
            <a:off x="5861989" y="1335687"/>
            <a:ext cx="6330011" cy="513986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r>
              <a:rPr lang="zh-CN" sz="16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# Print gpu freq changes</a:t>
            </a:r>
          </a:p>
          <a:p>
            <a:r>
              <a:rPr lang="zh-CN" sz="1600" b="0" i="0" u="none" strike="noStrike" cap="none" spc="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bpftrace -e 'tracepoint:kgsl:gpu_frequency { printf("%s %d %d\n", comm, args-&gt;gpu_freq, args-&gt;gpu_id); }'</a:t>
            </a:r>
          </a:p>
          <a:p>
            <a:endParaRPr lang="zh-CN" sz="16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sz="16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# Show disk I/O size as a histogram</a:t>
            </a:r>
          </a:p>
          <a:p>
            <a:r>
              <a:rPr lang="zh-CN" sz="1400" b="0" i="0" u="none" strike="noStrike" cap="none" spc="0" dirty="0">
                <a:solidFill>
                  <a:srgbClr val="19439C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Source Han Sans CN Light"/>
              </a:rPr>
              <a:t>bpftrace -e 'tracepoint:block:block_rq_issue { @[comm] = sum(args-&gt;bytes); }'</a:t>
            </a:r>
          </a:p>
          <a:p>
            <a:endParaRPr lang="zh-CN" sz="16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sz="16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# Read size distribution by process:</a:t>
            </a:r>
          </a:p>
          <a:p>
            <a:r>
              <a:rPr lang="zh-CN" sz="1600" b="0" i="0" u="none" strike="noStrike" cap="none" spc="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bpftrace -e 'kretprobe:vfs_read { @bytes = lhist(retval, 0, 2000, 200); }'</a:t>
            </a:r>
          </a:p>
          <a:p>
            <a:endParaRPr lang="zh-CN" sz="16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sz="16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# Count page faults by process</a:t>
            </a:r>
          </a:p>
          <a:p>
            <a:r>
              <a:rPr lang="zh-CN" sz="1600" b="0" i="0" u="none" strike="noStrike" cap="none" spc="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bpftrace -e 'software:faults:1 { @[comm] = count(); }'</a:t>
            </a:r>
          </a:p>
          <a:p>
            <a:endParaRPr lang="zh-CN" sz="16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sz="16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# Count cache misses by process name and PID (uses PMCs):</a:t>
            </a:r>
          </a:p>
          <a:p>
            <a:r>
              <a:rPr lang="zh-CN" sz="1600" b="0" i="0" u="none" strike="noStrike" cap="none" spc="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bpftrace -e 'hardware:cache-misses:1000000 { @[comm, pid] = count(); }</a:t>
            </a:r>
            <a:r>
              <a:rPr lang="zh-CN" altLang="en-US" sz="1600" b="0" i="0" u="none" strike="noStrike" cap="none" spc="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’</a:t>
            </a:r>
            <a:endParaRPr lang="en-US" altLang="zh-CN" sz="16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endParaRPr lang="en-US" altLang="zh-CN" sz="160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altLang="zh-CN" sz="160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# </a:t>
            </a:r>
            <a:r>
              <a:rPr lang="en-US" altLang="zh-CN" sz="160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See who create threads in launcher process</a:t>
            </a:r>
            <a:endParaRPr lang="en-US" altLang="zh-CN" sz="160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bpftrace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 -e '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tracepoint:task:task_newtask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 /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pid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 == $1/ { 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printf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("%d %s %s\n", 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tid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, comm, 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ustack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()); }' `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pidof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 </a:t>
            </a:r>
            <a:r>
              <a:rPr lang="en-US" altLang="zh-CN" sz="1600" dirty="0" err="1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com.android.launcher</a:t>
            </a:r>
            <a:r>
              <a:rPr lang="en-US" altLang="zh-CN" sz="160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`</a:t>
            </a:r>
            <a:endParaRPr lang="zh-CN" sz="16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endParaRPr lang="zh-CN" sz="1200" b="0" i="0" u="none" strike="noStrike" cap="none" spc="0" dirty="0">
              <a:solidFill>
                <a:srgbClr val="19439C"/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48083FC9-1350-4CBB-BA26-240B927D75C6}"/>
              </a:ext>
            </a:extLst>
          </p:cNvPr>
          <p:cNvCxnSpPr/>
          <p:nvPr/>
        </p:nvCxnSpPr>
        <p:spPr>
          <a:xfrm>
            <a:off x="5645042" y="1217913"/>
            <a:ext cx="0" cy="485976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355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6A8DC1-6FFD-4810-9090-BF60542610B4}"/>
              </a:ext>
            </a:extLst>
          </p:cNvPr>
          <p:cNvPicPr/>
          <p:nvPr/>
        </p:nvPicPr>
        <p:blipFill rotWithShape="1">
          <a:blip r:embed="rId3"/>
          <a:srcRect t="1813"/>
          <a:stretch/>
        </p:blipFill>
        <p:spPr bwMode="auto">
          <a:xfrm>
            <a:off x="6188709" y="4247"/>
            <a:ext cx="5347959" cy="4471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52613C-D3F0-47BB-AB30-56C1344C574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370555" y="4765802"/>
            <a:ext cx="2492133" cy="171138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64095B-D09B-4606-986F-F86017FB65F5}"/>
              </a:ext>
            </a:extLst>
          </p:cNvPr>
          <p:cNvPicPr/>
          <p:nvPr/>
        </p:nvPicPr>
        <p:blipFill>
          <a:blip r:embed="rId5"/>
          <a:srcRect l="9384" t="6730" r="2845" b="2403"/>
          <a:stretch>
            <a:fillRect/>
          </a:stretch>
        </p:blipFill>
        <p:spPr bwMode="auto">
          <a:xfrm>
            <a:off x="9071429" y="3211410"/>
            <a:ext cx="3120571" cy="355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21F471-6BC1-4E4C-A209-3C6D77FF13F2}"/>
              </a:ext>
            </a:extLst>
          </p:cNvPr>
          <p:cNvPicPr/>
          <p:nvPr/>
        </p:nvPicPr>
        <p:blipFill>
          <a:blip r:embed="rId6"/>
          <a:srcRect l="5670" t="4232" r="1072"/>
          <a:stretch>
            <a:fillRect/>
          </a:stretch>
        </p:blipFill>
        <p:spPr bwMode="auto">
          <a:xfrm>
            <a:off x="32171" y="0"/>
            <a:ext cx="5990581" cy="6767410"/>
          </a:xfrm>
          <a:prstGeom prst="rect">
            <a:avLst/>
          </a:prstGeom>
          <a:ln>
            <a:noFill/>
          </a:ln>
          <a:effectLst>
            <a:outerShdw blurRad="2921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BDFFA98-BA77-4C80-86C8-5D34F203B8DF}"/>
              </a:ext>
            </a:extLst>
          </p:cNvPr>
          <p:cNvPicPr/>
          <p:nvPr/>
        </p:nvPicPr>
        <p:blipFill rotWithShape="1">
          <a:blip r:embed="rId7"/>
          <a:srcRect t="10363" b="21569"/>
          <a:stretch/>
        </p:blipFill>
        <p:spPr bwMode="auto">
          <a:xfrm>
            <a:off x="10178409" y="388770"/>
            <a:ext cx="1123950" cy="220436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66FF">
                <a:alpha val="43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63CB33D-8897-4581-9400-A1580A532E1E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 bwMode="auto">
          <a:xfrm>
            <a:off x="1604903" y="1958948"/>
            <a:ext cx="1428750" cy="24765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66FF">
                <a:alpha val="42745"/>
              </a:srgbClr>
            </a:outerShdw>
          </a:effec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4EFD53C-0076-46BA-94F9-698284DB969F}"/>
              </a:ext>
            </a:extLst>
          </p:cNvPr>
          <p:cNvSpPr/>
          <p:nvPr/>
        </p:nvSpPr>
        <p:spPr bwMode="auto">
          <a:xfrm>
            <a:off x="6066958" y="6484569"/>
            <a:ext cx="2619162" cy="459293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sz="1600" b="0" i="0" u="sng" strike="noStrike" cap="none" spc="0" dirty="0">
                <a:solidFill>
                  <a:srgbClr val="4DA8EE"/>
                </a:solidFill>
                <a:latin typeface="Source Han Sans CN Light"/>
                <a:ea typeface="Source Han Sans CN Light"/>
                <a:cs typeface="Source Han Sans CN Light"/>
                <a:hlinkClick r:id="rId9"/>
              </a:rPr>
              <a:t>bpftrace Cheat Sheet</a:t>
            </a:r>
            <a:endParaRPr sz="1600" dirty="0">
              <a:solidFill>
                <a:srgbClr val="4DA8EE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75794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B33B0C6-1D3C-4777-B5FD-B7836FA738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59886" y="124821"/>
            <a:ext cx="5669842" cy="6603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197520-FFAB-4914-9B93-0B3B1FBEBEF7}"/>
              </a:ext>
            </a:extLst>
          </p:cNvPr>
          <p:cNvPicPr/>
          <p:nvPr/>
        </p:nvPicPr>
        <p:blipFill rotWithShape="1">
          <a:blip r:embed="rId3"/>
          <a:srcRect b="17447"/>
          <a:stretch/>
        </p:blipFill>
        <p:spPr bwMode="auto">
          <a:xfrm>
            <a:off x="6225886" y="90301"/>
            <a:ext cx="4548310" cy="351696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44F9D0-CC85-4D55-B835-B5E6DFA7B74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 bwMode="auto">
          <a:xfrm>
            <a:off x="6243204" y="3785282"/>
            <a:ext cx="5888369" cy="2927205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F7E0710-E435-43D7-98A2-ABA793CDB65B}"/>
              </a:ext>
            </a:extLst>
          </p:cNvPr>
          <p:cNvCxnSpPr/>
          <p:nvPr/>
        </p:nvCxnSpPr>
        <p:spPr>
          <a:xfrm>
            <a:off x="6096000" y="90301"/>
            <a:ext cx="0" cy="6622186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5179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/>
          <p:cNvSpPr txBox="1"/>
          <p:nvPr/>
        </p:nvSpPr>
        <p:spPr>
          <a:xfrm>
            <a:off x="1812623" y="271107"/>
            <a:ext cx="6343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bpftrace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one-line command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C5534AD-04A2-455D-B9D0-839CB380F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81" y="1367563"/>
            <a:ext cx="12043637" cy="521933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4320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68236" y="2243172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449536" y="2149517"/>
            <a:ext cx="54482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</a:t>
            </a:r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zh-CN" altLang="en-US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endParaRPr lang="en-US" altLang="zh-CN" sz="48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Implementation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96254" y="241492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180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408510"/>
            <a:ext cx="65652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Implementation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429878" y="667896"/>
            <a:ext cx="2686117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9345" y="1538666"/>
            <a:ext cx="11083895" cy="1029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从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9.0(P)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版本开始支持</a:t>
            </a: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，其主要用于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framework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中的流量统计、网络过滤，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CPU/IO/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内存等模块的状态监控。</a:t>
            </a:r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缺点：系统自带的</a:t>
            </a:r>
            <a:r>
              <a:rPr lang="en-US" altLang="zh-CN" sz="1400" b="1" dirty="0" err="1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bpf</a:t>
            </a: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程序在</a:t>
            </a:r>
            <a:r>
              <a:rPr lang="en-US" altLang="zh-CN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HOST</a:t>
            </a: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端交叉编译，</a:t>
            </a:r>
            <a:r>
              <a:rPr lang="en-US" altLang="zh-CN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devices</a:t>
            </a: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端无</a:t>
            </a:r>
            <a:r>
              <a:rPr lang="en-US" altLang="zh-CN" sz="1400" b="1" dirty="0" err="1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llvm</a:t>
            </a: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及</a:t>
            </a:r>
            <a:r>
              <a:rPr lang="en-US" altLang="zh-CN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kernel headers</a:t>
            </a: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支持，</a:t>
            </a:r>
            <a:r>
              <a:rPr lang="en-US" altLang="zh-CN" sz="1400" b="1" dirty="0" err="1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kprobe</a:t>
            </a:r>
            <a:r>
              <a:rPr lang="zh-CN" altLang="en-US" sz="1400" b="1" dirty="0">
                <a:solidFill>
                  <a:srgbClr val="7030A0"/>
                </a:solidFill>
                <a:latin typeface="思源黑体 CN Normal" panose="020B0400000000000000" pitchFamily="34" charset="-122"/>
                <a:ea typeface="思源黑体 CN Normal" panose="020B0400000000000000"/>
              </a:rPr>
              <a:t>支持很受限。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0BAFAAEE-87C3-460A-B37B-17DB8F28F9A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315607"/>
              </p:ext>
            </p:extLst>
          </p:nvPr>
        </p:nvGraphicFramePr>
        <p:xfrm>
          <a:off x="578498" y="2565981"/>
          <a:ext cx="11232064" cy="3987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21672383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1F7A1EE8-383D-4E2A-A8CF-BCF4AA188030}"/>
              </a:ext>
            </a:extLst>
          </p:cNvPr>
          <p:cNvSpPr/>
          <p:nvPr/>
        </p:nvSpPr>
        <p:spPr>
          <a:xfrm>
            <a:off x="655269" y="258566"/>
            <a:ext cx="4267346" cy="578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70C0"/>
                </a:solidFill>
                <a:latin typeface="Roboto Slab" pitchFamily="2" charset="0"/>
                <a:ea typeface="Roboto Slab" pitchFamily="2" charset="0"/>
              </a:rPr>
              <a:t>[ bcc ]</a:t>
            </a:r>
          </a:p>
          <a:p>
            <a:endParaRPr lang="en-US" altLang="zh-CN" dirty="0"/>
          </a:p>
          <a:p>
            <a:r>
              <a:rPr lang="zh-CN" altLang="en-US" dirty="0">
                <a:latin typeface="Roboto Slab" pitchFamily="2" charset="0"/>
              </a:rPr>
              <a:t>cc_library {</a:t>
            </a:r>
          </a:p>
          <a:p>
            <a:r>
              <a:rPr lang="zh-CN" altLang="en-US" dirty="0">
                <a:latin typeface="Roboto Slab" pitchFamily="2" charset="0"/>
              </a:rPr>
              <a:t>    name: "libbpf_bcc",</a:t>
            </a:r>
          </a:p>
          <a:p>
            <a:r>
              <a:rPr lang="zh-CN" altLang="en-US" dirty="0">
                <a:latin typeface="Roboto Slab" pitchFamily="2" charset="0"/>
              </a:rPr>
              <a:t>    host_supported: false,</a:t>
            </a:r>
          </a:p>
          <a:p>
            <a:r>
              <a:rPr lang="zh-CN" altLang="en-US" dirty="0">
                <a:latin typeface="Roboto Slab" pitchFamily="2" charset="0"/>
              </a:rPr>
              <a:t>    target: {</a:t>
            </a:r>
          </a:p>
          <a:p>
            <a:r>
              <a:rPr lang="zh-CN" altLang="en-US" dirty="0">
                <a:latin typeface="Roboto Slab" pitchFamily="2" charset="0"/>
              </a:rPr>
              <a:t>        android: {</a:t>
            </a:r>
          </a:p>
          <a:p>
            <a:r>
              <a:rPr lang="zh-CN" altLang="en-US" dirty="0">
                <a:latin typeface="Roboto Slab" pitchFamily="2" charset="0"/>
              </a:rPr>
              <a:t>            srcs: [</a:t>
            </a:r>
          </a:p>
          <a:p>
            <a:r>
              <a:rPr lang="zh-CN" alt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        "src/cc/libbpf.c",</a:t>
            </a:r>
          </a:p>
          <a:p>
            <a:r>
              <a:rPr lang="zh-CN" alt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        "src/cc/perf_reader.c",</a:t>
            </a:r>
          </a:p>
          <a:p>
            <a:r>
              <a:rPr lang="zh-CN" altLang="en-US" dirty="0">
                <a:latin typeface="Roboto Slab" pitchFamily="2" charset="0"/>
              </a:rPr>
              <a:t>            ],</a:t>
            </a:r>
          </a:p>
          <a:p>
            <a:r>
              <a:rPr lang="zh-CN" altLang="en-US" dirty="0">
                <a:latin typeface="Roboto Slab" pitchFamily="2" charset="0"/>
              </a:rPr>
              <a:t>        },</a:t>
            </a:r>
          </a:p>
          <a:p>
            <a:r>
              <a:rPr lang="zh-CN" altLang="en-US" dirty="0">
                <a:latin typeface="Roboto Slab" pitchFamily="2" charset="0"/>
              </a:rPr>
              <a:t>    },</a:t>
            </a:r>
            <a:endParaRPr lang="en-US" altLang="zh-CN" dirty="0">
              <a:latin typeface="Roboto Slab" pitchFamily="2" charset="0"/>
            </a:endParaRPr>
          </a:p>
          <a:p>
            <a:endParaRPr lang="zh-CN" altLang="en-US" dirty="0">
              <a:latin typeface="Roboto Slab" pitchFamily="2" charset="0"/>
            </a:endParaRPr>
          </a:p>
          <a:p>
            <a:r>
              <a:rPr lang="zh-CN" altLang="en-US" dirty="0">
                <a:latin typeface="Roboto Slab" pitchFamily="2" charset="0"/>
              </a:rPr>
              <a:t>    shared_libs: ["libbpf_minimal"],</a:t>
            </a:r>
          </a:p>
          <a:p>
            <a:r>
              <a:rPr lang="zh-CN" altLang="en-US" dirty="0">
                <a:latin typeface="Roboto Slab" pitchFamily="2" charset="0"/>
              </a:rPr>
              <a:t>    cflags: [</a:t>
            </a:r>
          </a:p>
          <a:p>
            <a:r>
              <a:rPr lang="zh-CN" altLang="en-US" dirty="0">
                <a:latin typeface="Roboto Slab" pitchFamily="2" charset="0"/>
              </a:rPr>
              <a:t>        "-DHAVE_EXTERNAL_LIBBPF",</a:t>
            </a:r>
          </a:p>
          <a:p>
            <a:r>
              <a:rPr lang="zh-CN" altLang="en-US" dirty="0">
                <a:latin typeface="Roboto Slab" pitchFamily="2" charset="0"/>
              </a:rPr>
              <a:t>        "-D</a:t>
            </a:r>
            <a:r>
              <a:rPr lang="zh-CN" altLang="en-US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MINIMAL_LIBBPF</a:t>
            </a:r>
            <a:r>
              <a:rPr lang="zh-CN" altLang="en-US" dirty="0">
                <a:latin typeface="Roboto Slab" pitchFamily="2" charset="0"/>
              </a:rPr>
              <a:t>",</a:t>
            </a:r>
          </a:p>
          <a:p>
            <a:r>
              <a:rPr lang="zh-CN" altLang="en-US" dirty="0">
                <a:latin typeface="Roboto Slab" pitchFamily="2" charset="0"/>
              </a:rPr>
              <a:t>    ],</a:t>
            </a:r>
          </a:p>
          <a:p>
            <a:r>
              <a:rPr lang="zh-CN" altLang="en-US" dirty="0">
                <a:latin typeface="Roboto Slab" pitchFamily="2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60D1CB-0478-40A1-BC26-2A1E7D168F2C}"/>
              </a:ext>
            </a:extLst>
          </p:cNvPr>
          <p:cNvSpPr txBox="1"/>
          <p:nvPr/>
        </p:nvSpPr>
        <p:spPr>
          <a:xfrm>
            <a:off x="8608470" y="3453185"/>
            <a:ext cx="367600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cc_binary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 {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name: "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btfloader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srcs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: ["android/btfloader.cpp"],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static_libs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: [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    "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libbpf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libelf</a:t>
            </a:r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libz</a:t>
            </a:r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"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],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}</a:t>
            </a:r>
            <a:endParaRPr lang="zh-CN" altLang="en-US" dirty="0">
              <a:latin typeface="Roboto Slab" pitchFamily="2" charset="0"/>
            </a:endParaRPr>
          </a:p>
          <a:p>
            <a:endParaRPr lang="zh-CN" altLang="en-US" dirty="0">
              <a:latin typeface="Roboto Slab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8564EE-A6BF-4B3A-AAC2-B19C862AB455}"/>
              </a:ext>
            </a:extLst>
          </p:cNvPr>
          <p:cNvSpPr txBox="1"/>
          <p:nvPr/>
        </p:nvSpPr>
        <p:spPr>
          <a:xfrm>
            <a:off x="5849422" y="3452756"/>
            <a:ext cx="337457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cc_library_static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 {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name: "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libbpf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host_supported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: true,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srcs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: [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    </a:t>
            </a:r>
            <a:r>
              <a:rPr lang="en-US" altLang="zh-CN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"</a:t>
            </a:r>
            <a:r>
              <a:rPr lang="en-US" altLang="zh-CN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src</a:t>
            </a:r>
            <a:r>
              <a:rPr lang="en-US" altLang="zh-CN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/*.c",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],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static_libs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: [</a:t>
            </a:r>
          </a:p>
          <a:p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libelf</a:t>
            </a:r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libz</a:t>
            </a:r>
            <a:r>
              <a:rPr lang="en-US" altLang="zh-CN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],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A5FD4E3-C0B6-4600-A0AF-FA1646A83BE0}"/>
              </a:ext>
            </a:extLst>
          </p:cNvPr>
          <p:cNvSpPr txBox="1"/>
          <p:nvPr/>
        </p:nvSpPr>
        <p:spPr>
          <a:xfrm>
            <a:off x="5849422" y="293485"/>
            <a:ext cx="305885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cc_library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 {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name: "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libbpf_minimal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",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</a:t>
            </a:r>
            <a:r>
              <a:rPr lang="en-US" altLang="zh-CN" dirty="0" err="1">
                <a:latin typeface="Roboto Slab" pitchFamily="2" charset="0"/>
                <a:ea typeface="Roboto Slab" pitchFamily="2" charset="0"/>
              </a:rPr>
              <a:t>srcs</a:t>
            </a:r>
            <a:r>
              <a:rPr lang="en-US" altLang="zh-CN" dirty="0">
                <a:latin typeface="Roboto Slab" pitchFamily="2" charset="0"/>
                <a:ea typeface="Roboto Slab" pitchFamily="2" charset="0"/>
              </a:rPr>
              <a:t>: [</a:t>
            </a:r>
          </a:p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"android/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bpf_stub.c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src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/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bpf.c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src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/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libbpf_errno.c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src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/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netlink.c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src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/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nlattr.c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",</a:t>
            </a:r>
          </a:p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        "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src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/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ringbuf.c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</a:rPr>
              <a:t>",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    ],</a:t>
            </a:r>
          </a:p>
          <a:p>
            <a:r>
              <a:rPr lang="en-US" altLang="zh-CN" dirty="0">
                <a:latin typeface="Roboto Slab" pitchFamily="2" charset="0"/>
                <a:ea typeface="Roboto Slab" pitchFamily="2" charset="0"/>
              </a:rPr>
              <a:t>}</a:t>
            </a:r>
            <a:endParaRPr lang="zh-CN" altLang="en-US" dirty="0">
              <a:latin typeface="Roboto Slab" pitchFamily="2" charset="0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0AD6A8D5-6F9F-4AF4-8AD2-1A253CD9A37D}"/>
              </a:ext>
            </a:extLst>
          </p:cNvPr>
          <p:cNvCxnSpPr/>
          <p:nvPr/>
        </p:nvCxnSpPr>
        <p:spPr>
          <a:xfrm>
            <a:off x="5495731" y="258566"/>
            <a:ext cx="0" cy="6326155"/>
          </a:xfrm>
          <a:prstGeom prst="line">
            <a:avLst/>
          </a:prstGeom>
          <a:ln w="3175">
            <a:solidFill>
              <a:schemeClr val="tx2">
                <a:lumMod val="20000"/>
                <a:lumOff val="8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EC1379BB-9032-403C-824E-6E12DEF4FC80}"/>
              </a:ext>
            </a:extLst>
          </p:cNvPr>
          <p:cNvSpPr txBox="1"/>
          <p:nvPr/>
        </p:nvSpPr>
        <p:spPr>
          <a:xfrm>
            <a:off x="9660040" y="1851983"/>
            <a:ext cx="15728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[ </a:t>
            </a:r>
            <a:r>
              <a:rPr lang="en-US" altLang="zh-CN" sz="2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libbpf</a:t>
            </a:r>
            <a:r>
              <a:rPr lang="en-US" altLang="zh-CN" sz="2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Roboto Slab" pitchFamily="2" charset="0"/>
                <a:ea typeface="Roboto Slab" pitchFamily="2" charset="0"/>
              </a:rPr>
              <a:t> ]</a:t>
            </a:r>
            <a:endParaRPr lang="zh-CN" altLang="en-US" sz="2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Roboto Slab" pitchFamily="2" charset="0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63987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92177" y="260318"/>
            <a:ext cx="6500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bpfloader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加载流程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F2B21E9C-5855-4411-AA66-B4E6B98C65F7}"/>
              </a:ext>
            </a:extLst>
          </p:cNvPr>
          <p:cNvGrpSpPr/>
          <p:nvPr/>
        </p:nvGrpSpPr>
        <p:grpSpPr>
          <a:xfrm>
            <a:off x="285065" y="1129004"/>
            <a:ext cx="5583890" cy="5694239"/>
            <a:chOff x="285065" y="1217913"/>
            <a:chExt cx="5434543" cy="5556066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C95380D-5E02-437C-9B68-1EC92FF8F456}"/>
                </a:ext>
              </a:extLst>
            </p:cNvPr>
            <p:cNvPicPr/>
            <p:nvPr/>
          </p:nvPicPr>
          <p:blipFill>
            <a:blip r:embed="rId16"/>
            <a:stretch>
              <a:fillRect/>
            </a:stretch>
          </p:blipFill>
          <p:spPr bwMode="auto">
            <a:xfrm>
              <a:off x="285065" y="1217913"/>
              <a:ext cx="5434543" cy="5556066"/>
            </a:xfrm>
            <a:prstGeom prst="rect">
              <a:avLst/>
            </a:prstGeom>
          </p:spPr>
        </p:pic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B12FA7C0-F7F3-4CE6-AF89-617CF5C90BD9}"/>
                </a:ext>
              </a:extLst>
            </p:cNvPr>
            <p:cNvSpPr/>
            <p:nvPr/>
          </p:nvSpPr>
          <p:spPr>
            <a:xfrm>
              <a:off x="541176" y="1978090"/>
              <a:ext cx="1763485" cy="195943"/>
            </a:xfrm>
            <a:prstGeom prst="round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5BAB33A2-9435-4CAE-8939-4863DE33D192}"/>
                </a:ext>
              </a:extLst>
            </p:cNvPr>
            <p:cNvSpPr/>
            <p:nvPr/>
          </p:nvSpPr>
          <p:spPr>
            <a:xfrm>
              <a:off x="285066" y="4033934"/>
              <a:ext cx="1499450" cy="195943"/>
            </a:xfrm>
            <a:prstGeom prst="round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59F06BB0-6E54-4039-BAAD-98CCB55B3FA0}"/>
                </a:ext>
              </a:extLst>
            </p:cNvPr>
            <p:cNvSpPr/>
            <p:nvPr/>
          </p:nvSpPr>
          <p:spPr>
            <a:xfrm>
              <a:off x="541176" y="5136313"/>
              <a:ext cx="1499450" cy="195943"/>
            </a:xfrm>
            <a:prstGeom prst="round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80007D3B-A850-4462-B9E7-F0C1E4E3DC91}"/>
                </a:ext>
              </a:extLst>
            </p:cNvPr>
            <p:cNvSpPr/>
            <p:nvPr/>
          </p:nvSpPr>
          <p:spPr>
            <a:xfrm>
              <a:off x="300947" y="5485129"/>
              <a:ext cx="3226024" cy="1116157"/>
            </a:xfrm>
            <a:prstGeom prst="roundRect">
              <a:avLst/>
            </a:prstGeom>
            <a:noFill/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5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32DAE46-6D33-4FB9-B72B-646CD38A682B}"/>
              </a:ext>
            </a:extLst>
          </p:cNvPr>
          <p:cNvSpPr txBox="1"/>
          <p:nvPr/>
        </p:nvSpPr>
        <p:spPr>
          <a:xfrm>
            <a:off x="6111073" y="985015"/>
            <a:ext cx="5783704" cy="58939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loadAllElfObjects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/system/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etc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/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/*.o</a:t>
            </a:r>
          </a:p>
          <a:p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loadProg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/system/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etc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/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/*.o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readSection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: critical</a:t>
            </a:r>
            <a:r>
              <a:rPr lang="zh-CN" altLang="en-US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、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license</a:t>
            </a:r>
            <a:r>
              <a:rPr lang="zh-CN" altLang="en-US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、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readSection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&amp; check {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bpfloader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_*_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versize_of_bpf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_[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map|prog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]_def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}</a:t>
            </a:r>
          </a:p>
          <a:p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# read all code data in "progs" section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readCodeSections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createMaps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foreach "maps" section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getMapBtfInfo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(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btfloader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)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bpf_create_map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pin map to {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    /sys/fs/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/&lt;prefix&gt;map_&lt;filename&gt;_&lt;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mapname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&gt; 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}</a:t>
            </a:r>
          </a:p>
          <a:p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applyMapRelo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loadCodeSections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foreach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codeSections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bpf_prog_load</a:t>
            </a:r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pin prog to {   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   /sys/fs/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/&lt;prefix&gt;prog_&lt;filename&gt;_&lt;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mapname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&gt;</a:t>
            </a:r>
          </a:p>
          <a:p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         }</a:t>
            </a:r>
          </a:p>
          <a:p>
            <a:endParaRPr lang="en-US" altLang="zh-CN" sz="1300" dirty="0">
              <a:latin typeface="Georgia" panose="02040502050405020303" pitchFamily="18" charset="0"/>
              <a:ea typeface="思源黑体 CN Bold" panose="020B0800000000000000" pitchFamily="34" charset="-122"/>
              <a:cs typeface="JetBrains Mono" panose="02000009000000000000" pitchFamily="49" charset="0"/>
            </a:endParaRPr>
          </a:p>
          <a:p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SetProperty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</a:t>
            </a:r>
            <a:r>
              <a:rPr lang="en-US" altLang="zh-CN" sz="1300" dirty="0" err="1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bpf.progs_loaded</a:t>
            </a:r>
            <a:r>
              <a:rPr lang="en-US" altLang="zh-CN" sz="1300" dirty="0">
                <a:latin typeface="Georgia" panose="02040502050405020303" pitchFamily="18" charset="0"/>
                <a:ea typeface="思源黑体 CN Bold" panose="020B0800000000000000" pitchFamily="34" charset="-122"/>
                <a:cs typeface="JetBrains Mono" panose="02000009000000000000" pitchFamily="49" charset="0"/>
              </a:rPr>
              <a:t> = 1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E86A1B8-F27F-4E38-936D-A4D64100D6AE}"/>
              </a:ext>
            </a:extLst>
          </p:cNvPr>
          <p:cNvSpPr/>
          <p:nvPr/>
        </p:nvSpPr>
        <p:spPr>
          <a:xfrm>
            <a:off x="9697511" y="3034563"/>
            <a:ext cx="1935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7030A0"/>
                </a:solidFill>
                <a:latin typeface="Cascadia Mono" panose="020B0609020000020004" pitchFamily="49" charset="0"/>
                <a:ea typeface="思源黑体 CN Bold" panose="020B0800000000000000" pitchFamily="34" charset="-122"/>
                <a:cs typeface="Cascadia Mono" panose="020B0609020000020004" pitchFamily="49" charset="0"/>
              </a:rPr>
              <a:t>[ </a:t>
            </a:r>
            <a:r>
              <a:rPr lang="en-US" altLang="zh-CN" b="1" dirty="0" err="1">
                <a:solidFill>
                  <a:srgbClr val="7030A0"/>
                </a:solidFill>
                <a:latin typeface="Cascadia Mono" panose="020B0609020000020004" pitchFamily="49" charset="0"/>
                <a:ea typeface="思源黑体 CN Bold" panose="020B0800000000000000" pitchFamily="34" charset="-122"/>
                <a:cs typeface="Cascadia Mono" panose="020B0609020000020004" pitchFamily="49" charset="0"/>
              </a:rPr>
              <a:t>bpfloader</a:t>
            </a:r>
            <a:r>
              <a:rPr lang="en-US" altLang="zh-CN" b="1" dirty="0">
                <a:solidFill>
                  <a:srgbClr val="7030A0"/>
                </a:solidFill>
                <a:latin typeface="Cascadia Mono" panose="020B0609020000020004" pitchFamily="49" charset="0"/>
                <a:ea typeface="思源黑体 CN Bold" panose="020B0800000000000000" pitchFamily="34" charset="-122"/>
                <a:cs typeface="Cascadia Mono" panose="020B0609020000020004" pitchFamily="49" charset="0"/>
              </a:rPr>
              <a:t> ]</a:t>
            </a:r>
          </a:p>
        </p:txBody>
      </p:sp>
    </p:spTree>
    <p:extLst>
      <p:ext uri="{BB962C8B-B14F-4D97-AF65-F5344CB8AC3E}">
        <p14:creationId xmlns:p14="http://schemas.microsoft.com/office/powerpoint/2010/main" val="157180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2E0521-5FA2-4E5D-877C-7BFF456CA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754" y="708958"/>
            <a:ext cx="8508133" cy="58219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CF0E3A-EF70-4CD1-B4DF-463E0CCFC8EF}"/>
              </a:ext>
            </a:extLst>
          </p:cNvPr>
          <p:cNvSpPr txBox="1"/>
          <p:nvPr/>
        </p:nvSpPr>
        <p:spPr>
          <a:xfrm>
            <a:off x="3941062" y="233759"/>
            <a:ext cx="493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bpfloader</a:t>
            </a:r>
            <a:r>
              <a:rPr lang="zh-CN" alt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当前支持的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prog type</a:t>
            </a:r>
            <a:endParaRPr lang="zh-CN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628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9F3336-3947-44AE-826D-C4E638E709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5598368" y="1418254"/>
            <a:ext cx="6179315" cy="50012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E313EFA6-F954-4ED2-8BB8-28B4EE22345A}"/>
              </a:ext>
            </a:extLst>
          </p:cNvPr>
          <p:cNvSpPr txBox="1"/>
          <p:nvPr/>
        </p:nvSpPr>
        <p:spPr>
          <a:xfrm>
            <a:off x="6096000" y="681629"/>
            <a:ext cx="49395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pinned </a:t>
            </a:r>
            <a:r>
              <a:rPr lang="en-US" altLang="zh-CN" sz="20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</a:t>
            </a:r>
            <a:r>
              <a:rPr lang="en-US" altLang="zh-CN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progs and maps</a:t>
            </a:r>
            <a:endParaRPr lang="zh-CN" alt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9D853A5-C639-431C-8C09-0C72A4350B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14317" y="405691"/>
            <a:ext cx="4939519" cy="452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93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086" y="2243172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68658" y="2518848"/>
            <a:ext cx="774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(android </a:t>
            </a:r>
            <a:r>
              <a:rPr lang="en-US" altLang="zh-CN" sz="48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en-US" altLang="zh-CN" sz="48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9104" y="241492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9927" y="6276590"/>
            <a:ext cx="3407362" cy="58140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0979" y="28929"/>
            <a:ext cx="34073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Android </a:t>
            </a:r>
            <a:r>
              <a:rPr lang="en-US" altLang="zh-CN" sz="2000" dirty="0" err="1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</a:t>
            </a:r>
            <a:r>
              <a:rPr lang="zh-CN" altLang="en-US" sz="2000" dirty="0">
                <a:ln w="0"/>
                <a:solidFill>
                  <a:schemeClr val="accent5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程序格式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6480959-674D-406C-893B-C3A7523C3227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 bwMode="auto">
          <a:xfrm>
            <a:off x="182986" y="437362"/>
            <a:ext cx="5969000" cy="50783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D0D5D5E9-9595-4B8B-A2B7-946C1A7A7B7D}"/>
              </a:ext>
            </a:extLst>
          </p:cNvPr>
          <p:cNvSpPr>
            <a:spLocks noGrp="1"/>
          </p:cNvSpPr>
          <p:nvPr/>
        </p:nvSpPr>
        <p:spPr bwMode="auto">
          <a:xfrm>
            <a:off x="164696" y="5605442"/>
            <a:ext cx="5770169" cy="1216369"/>
          </a:xfrm>
          <a:prstGeom prst="rect">
            <a:avLst/>
          </a:prstGeom>
        </p:spPr>
        <p:txBody>
          <a:bodyPr vertOverflow="overflow" horzOverflow="overflow" vert="horz" wrap="square" lIns="91440" tIns="45720" rIns="91440" bIns="45720" numCol="1" rtlCol="0" fromWordArt="0" anchor="t" anchorCtr="0" forceAA="0"/>
          <a:lstStyle>
            <a:defPPr>
              <a:defRPr lang="zh-CN"/>
            </a:defPPr>
            <a:lvl1pPr marL="0" indent="-172800" algn="l">
              <a:lnSpc>
                <a:spcPct val="125000"/>
              </a:lnSpc>
              <a:spcBef>
                <a:spcPts val="0"/>
              </a:spcBef>
              <a:buFont typeface="Arial"/>
              <a:buNone/>
              <a:defRPr lang="zh-CN" sz="1800" b="0" i="0">
                <a:solidFill>
                  <a:schemeClr val="bg1"/>
                </a:solidFill>
                <a:latin typeface="思源黑体 CN Light"/>
                <a:ea typeface="思源黑体 CN Light"/>
                <a:cs typeface="思源黑体 CN Light"/>
              </a:defRPr>
            </a:lvl1pPr>
            <a:lvl2pPr marL="457200" algn="l">
              <a:buNone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  <a:ea typeface="微软雅黑" panose="020B0503020204020204" pitchFamily="34" charset="-122"/>
              </a:rPr>
              <a:t>Android中, 一个eBPF的c程序格式如上：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  <a:ea typeface="微软雅黑" panose="020B0503020204020204" pitchFamily="34" charset="-122"/>
            </a:endParaRPr>
          </a:p>
          <a:p>
            <a:r>
              <a:rPr lang="zh-CN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  <a:ea typeface="微软雅黑" panose="020B0503020204020204" pitchFamily="34" charset="-122"/>
              </a:rPr>
              <a:t>1. 通过 DEFINE_BPF_MAP 定义BPF数据容器的类型以及访问接口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  <a:ea typeface="微软雅黑" panose="020B0503020204020204" pitchFamily="34" charset="-122"/>
            </a:endParaRPr>
          </a:p>
          <a:p>
            <a:r>
              <a:rPr lang="zh-CN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  <a:ea typeface="微软雅黑" panose="020B0503020204020204" pitchFamily="34" charset="-122"/>
              </a:rPr>
              <a:t>2. 通过 DEFINE_BPF_PROG 声明并定义hook方法</a:t>
            </a:r>
            <a:endParaRPr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  <a:ea typeface="微软雅黑" panose="020B0503020204020204" pitchFamily="34" charset="-122"/>
            </a:endParaRPr>
          </a:p>
          <a:p>
            <a:r>
              <a:rPr lang="zh-CN" sz="1400" i="0" u="none" strike="noStrike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  <a:ea typeface="微软雅黑" panose="020B0503020204020204" pitchFamily="34" charset="-122"/>
              </a:rPr>
              <a:t>3. LICENSE指定程序使用的license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6136BD4-A6F1-4050-A1D4-09AFA103D7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3524" y="46849"/>
            <a:ext cx="5770169" cy="6774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6955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944BF2-9070-40DA-942D-B14713D30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3"/>
          <a:stretch/>
        </p:blipFill>
        <p:spPr>
          <a:xfrm>
            <a:off x="2000171" y="165618"/>
            <a:ext cx="8191658" cy="65267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15128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E314291-0FF3-49CA-9E2C-C202AA08D06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2538406" y="200066"/>
            <a:ext cx="9179842" cy="64578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F827FD8-0038-40D1-A5F0-75DDE5471BF9}"/>
              </a:ext>
            </a:extLst>
          </p:cNvPr>
          <p:cNvSpPr/>
          <p:nvPr/>
        </p:nvSpPr>
        <p:spPr bwMode="auto">
          <a:xfrm>
            <a:off x="382555" y="2909177"/>
            <a:ext cx="1511559" cy="519822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2400" dirty="0">
                <a:latin typeface="思源黑体 CN Normal"/>
              </a:rPr>
              <a:t>[</a:t>
            </a:r>
            <a:r>
              <a:rPr sz="2400" dirty="0">
                <a:latin typeface="思源黑体 CN Normal"/>
              </a:rPr>
              <a:t>us</a:t>
            </a:r>
            <a:r>
              <a:rPr lang="en-US" sz="2400" dirty="0">
                <a:latin typeface="思源黑体 CN Normal"/>
              </a:rPr>
              <a:t>age]</a:t>
            </a:r>
            <a:endParaRPr sz="2400" dirty="0">
              <a:latin typeface="思源黑体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400393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52812DA0-6D79-49BA-A697-6E5CB0C4D6F8}"/>
              </a:ext>
            </a:extLst>
          </p:cNvPr>
          <p:cNvSpPr/>
          <p:nvPr/>
        </p:nvSpPr>
        <p:spPr bwMode="auto">
          <a:xfrm>
            <a:off x="123697" y="45358"/>
            <a:ext cx="8527359" cy="446597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marL="305908" indent="-305908" algn="l">
              <a:lnSpc>
                <a:spcPct val="125000"/>
              </a:lnSpc>
              <a:buFont typeface="Wingdings"/>
              <a:buChar char="Ø"/>
            </a:pPr>
            <a:r>
              <a:rPr lang="zh-CN" sz="2000" i="0" u="none" strike="noStrike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Noto Sans JP Regular"/>
                <a:ea typeface="Noto Sans JP Regular"/>
                <a:cs typeface="Noto Sans JP Regular"/>
              </a:rPr>
              <a:t>adeb shell llvm-objdump-11 -h -d /system/etc/bpf/gpu_mem.o</a:t>
            </a:r>
            <a:endParaRPr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E27F1D0-2633-4508-A2F9-F0ADD8C44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1" y="611361"/>
            <a:ext cx="5928741" cy="369938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0A1C3E3-F475-4954-B1E0-F406BE9C9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447" y="606696"/>
            <a:ext cx="6109173" cy="62059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ECBC897-4F6D-41A9-B3C8-1807E3766A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5" y="4376060"/>
            <a:ext cx="5910079" cy="2407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6837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086" y="2243172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68658" y="2518848"/>
            <a:ext cx="774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BTF (BPF Type Format)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9104" y="241492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188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2" y="370410"/>
            <a:ext cx="48838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BTF (BPF Type Format)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8059" y="1680908"/>
            <a:ext cx="10378593" cy="349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BCC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缺点：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 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编译时依赖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 headers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，需要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llvm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/clang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工具；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  kernel struct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定义变更引起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memory layout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变化，导致编译生成的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程序无法兼容不同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，不利于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二进制程序分发</a:t>
            </a:r>
          </a:p>
          <a:p>
            <a:pPr>
              <a:lnSpc>
                <a:spcPct val="125000"/>
              </a:lnSpc>
            </a:pPr>
            <a:endParaRPr lang="en-US" altLang="zh-CN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BTF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引入了灵活的动态解析机制，对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struct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成员进行动态定位，基于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提供的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BTF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机制，结合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libbpf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bpftool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，可将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程序与用户态程序编译封装至单个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ELF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文件，实现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CO-RE (Compile Once,  Run Everywhere)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9556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51595" y="163385"/>
            <a:ext cx="73088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BTF support in Android T</a:t>
            </a:r>
          </a:p>
          <a:p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 Android emulator with kernel 5.15 )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86F94C-3951-4D21-96B5-B0178030FF1A}"/>
              </a:ext>
            </a:extLst>
          </p:cNvPr>
          <p:cNvSpPr/>
          <p:nvPr/>
        </p:nvSpPr>
        <p:spPr bwMode="auto">
          <a:xfrm>
            <a:off x="688627" y="1552191"/>
            <a:ext cx="5424714" cy="4801314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emu64xa:/ $ zcat /proc/config.gz | grep -E "BTF|BPF"</a:t>
            </a:r>
          </a:p>
          <a:p>
            <a:endParaRPr lang="zh-CN" sz="1600" b="0" i="0" u="none" strike="noStrike" cap="none" spc="0" dirty="0"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CONFIG_HAVE_EBPF_JIT=y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CONFIG_ARCH_WANT_DEFAULT_BPF_JIT=y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CONFIG_BPF_SYSCALL=y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CONFIG_BPF_JIT=y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CONFIG_BPF_JIT_ALWAYS_ON=y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CONFIG_BPF_JIT_DEFAULT_ON=y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CONFIG_CGROUP_BPF=y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CONFIG_NETFILTER_XT_MATCH_BPF=y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CONFIG_NET_CLS_BPF=y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CONFIG_NET_ACT_BPF=y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CONFIG_BPF_LIRC_MODE2=y</a:t>
            </a:r>
          </a:p>
          <a:p>
            <a:r>
              <a:rPr lang="zh-CN" sz="1600" b="1" i="0" u="none" strike="noStrike" cap="none" spc="0" dirty="0">
                <a:solidFill>
                  <a:srgbClr val="0070C0"/>
                </a:solidFill>
                <a:latin typeface="Source Han Sans CN Light"/>
                <a:ea typeface="Source Han Sans CN Light"/>
                <a:cs typeface="Source Han Sans CN Light"/>
              </a:rPr>
              <a:t>CONFIG_DEBUG_INFO_BTF=y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CONFIG_PAHOLE_HAS_SPLIT_BTF=y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CONFIG_DEBUG_INFO_BTF_MODULES=y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CONFIG_MODULE_ALLOW_BTF_MISMATCH=y</a:t>
            </a:r>
          </a:p>
          <a:p>
            <a:r>
              <a:rPr lang="zh-CN" sz="16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CONFIG_BPF_EVENTS=y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49ED10-1B43-451D-BA59-CD49655998C7}"/>
              </a:ext>
            </a:extLst>
          </p:cNvPr>
          <p:cNvSpPr/>
          <p:nvPr/>
        </p:nvSpPr>
        <p:spPr bwMode="auto">
          <a:xfrm>
            <a:off x="7254771" y="1552191"/>
            <a:ext cx="3816814" cy="2554545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rtlCol="0" fromWordArt="0" anchor="t" anchorCtr="0" forceAA="0">
            <a:spAutoFit/>
          </a:bodyPr>
          <a:lstStyle/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emu64xa:/ # ls -1 /sys/kernel/btf/*</a:t>
            </a:r>
          </a:p>
          <a:p>
            <a:endParaRPr lang="zh-CN" sz="2000" b="0" i="0" u="none" strike="noStrike" cap="none" spc="0" dirty="0">
              <a:latin typeface="Source Han Sans CN Light"/>
              <a:ea typeface="Source Han Sans CN Light"/>
              <a:cs typeface="Source Han Sans CN Light"/>
            </a:endParaRPr>
          </a:p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/sys/kernel/btf/usbip_core</a:t>
            </a:r>
          </a:p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/sys/kernel/btf/vkms</a:t>
            </a:r>
          </a:p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/sys/kernel/btf/vmlinux</a:t>
            </a:r>
          </a:p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/sys/kernel/btf/zram</a:t>
            </a:r>
          </a:p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/sys/kernel/btf/zsmalloc</a:t>
            </a:r>
          </a:p>
          <a:p>
            <a:r>
              <a:rPr lang="zh-CN" sz="2000" b="0" i="0" u="none" strike="noStrike" cap="none" spc="0" dirty="0">
                <a:latin typeface="Source Han Sans CN Light"/>
                <a:ea typeface="Source Han Sans CN Light"/>
                <a:cs typeface="Source Han Sans CN Light"/>
              </a:rPr>
              <a:t>...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D018A71C-C33D-45F3-B4CD-09AD69A9806E}"/>
              </a:ext>
            </a:extLst>
          </p:cNvPr>
          <p:cNvCxnSpPr/>
          <p:nvPr/>
        </p:nvCxnSpPr>
        <p:spPr bwMode="auto">
          <a:xfrm>
            <a:off x="6332818" y="1552191"/>
            <a:ext cx="0" cy="5037259"/>
          </a:xfrm>
          <a:prstGeom prst="line">
            <a:avLst/>
          </a:prstGeom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34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611086" y="348051"/>
            <a:ext cx="73088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bpf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program with BTF support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AECB0E-F7DF-455D-958A-19E7B6A7AC30}"/>
              </a:ext>
            </a:extLst>
          </p:cNvPr>
          <p:cNvPicPr/>
          <p:nvPr/>
        </p:nvPicPr>
        <p:blipFill>
          <a:blip r:embed="rId15"/>
          <a:srcRect l="7" t="6099" r="32796"/>
          <a:stretch>
            <a:fillRect/>
          </a:stretch>
        </p:blipFill>
        <p:spPr bwMode="auto">
          <a:xfrm>
            <a:off x="285895" y="1514421"/>
            <a:ext cx="5713689" cy="520045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96A33E8-E049-4DBF-9858-B15B5FFB5401}"/>
              </a:ext>
            </a:extLst>
          </p:cNvPr>
          <p:cNvPicPr/>
          <p:nvPr/>
        </p:nvPicPr>
        <p:blipFill>
          <a:blip r:embed="rId16"/>
          <a:stretch>
            <a:fillRect/>
          </a:stretch>
        </p:blipFill>
        <p:spPr bwMode="auto">
          <a:xfrm>
            <a:off x="6932645" y="1470678"/>
            <a:ext cx="4978735" cy="5244197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A39E53D-E8F6-4DDB-9C20-5CA28F4455FF}"/>
              </a:ext>
            </a:extLst>
          </p:cNvPr>
          <p:cNvSpPr/>
          <p:nvPr/>
        </p:nvSpPr>
        <p:spPr bwMode="auto">
          <a:xfrm>
            <a:off x="1895491" y="1041982"/>
            <a:ext cx="3168894" cy="44858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 dirty="0" err="1">
                <a:solidFill>
                  <a:srgbClr val="008000"/>
                </a:solidFill>
                <a:latin typeface="Source Han Sans CN Light"/>
              </a:rPr>
              <a:t>objdump</a:t>
            </a:r>
            <a:r>
              <a:rPr sz="2000" dirty="0">
                <a:solidFill>
                  <a:srgbClr val="008000"/>
                </a:solidFill>
                <a:latin typeface="Source Han Sans CN Light"/>
              </a:rPr>
              <a:t> -h </a:t>
            </a:r>
            <a:r>
              <a:rPr sz="2000" dirty="0" err="1">
                <a:solidFill>
                  <a:srgbClr val="008000"/>
                </a:solidFill>
                <a:latin typeface="Source Han Sans CN Light"/>
              </a:rPr>
              <a:t>runqlen.o</a:t>
            </a:r>
            <a:endParaRPr sz="2000" dirty="0">
              <a:solidFill>
                <a:srgbClr val="008000"/>
              </a:solidFill>
              <a:latin typeface="Source Han Sans CN Light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39631F-D68E-43FB-8AC6-F6CEDC72B086}"/>
              </a:ext>
            </a:extLst>
          </p:cNvPr>
          <p:cNvSpPr/>
          <p:nvPr/>
        </p:nvSpPr>
        <p:spPr bwMode="auto">
          <a:xfrm>
            <a:off x="8712063" y="972696"/>
            <a:ext cx="1784190" cy="47243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2000" u="sng" dirty="0" err="1">
                <a:solidFill>
                  <a:schemeClr val="bg1"/>
                </a:solidFill>
                <a:latin typeface="Source Han Sans CN Light"/>
                <a:hlinkClick r:id="rId17"/>
              </a:rPr>
              <a:t>runqlen.bpf.c</a:t>
            </a:r>
            <a:endParaRPr sz="2000" dirty="0">
              <a:solidFill>
                <a:schemeClr val="bg1"/>
              </a:solidFill>
              <a:latin typeface="Source Han Sans CN Light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7BF9F6FD-F599-48CE-8F09-353EF4EE58C7}"/>
              </a:ext>
            </a:extLst>
          </p:cNvPr>
          <p:cNvSpPr/>
          <p:nvPr/>
        </p:nvSpPr>
        <p:spPr>
          <a:xfrm>
            <a:off x="331720" y="5187821"/>
            <a:ext cx="1189172" cy="54623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898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429841DC-B928-4057-87F4-2045D64D0C54}"/>
              </a:ext>
            </a:extLst>
          </p:cNvPr>
          <p:cNvSpPr/>
          <p:nvPr/>
        </p:nvSpPr>
        <p:spPr bwMode="auto">
          <a:xfrm>
            <a:off x="285065" y="1269875"/>
            <a:ext cx="6017379" cy="2549159"/>
          </a:xfrm>
          <a:prstGeom prst="rect">
            <a:avLst/>
          </a:prstGeom>
          <a:noFill/>
          <a:ln w="12699">
            <a:solidFill>
              <a:srgbClr val="7B7F83">
                <a:alpha val="100000"/>
              </a:srgbClr>
            </a:solidFill>
            <a:prstDash val="lgDashDot"/>
          </a:ln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runqlen_bpf__open</a:t>
            </a:r>
            <a:r>
              <a:rPr sz="2000" dirty="0">
                <a:solidFill>
                  <a:schemeClr val="accent2">
                    <a:lumMod val="75000"/>
                  </a:schemeClr>
                </a:solidFill>
                <a:latin typeface="Source Han Sans CN Light"/>
              </a:rPr>
              <a:t>  </a:t>
            </a:r>
            <a:r>
              <a:rPr lang="en-US" altLang="zh-CN" sz="2000" dirty="0">
                <a:solidFill>
                  <a:srgbClr val="1C7231"/>
                </a:solidFill>
                <a:latin typeface="Source Han Sans CN Light"/>
              </a:rPr>
              <a:t>//</a:t>
            </a:r>
            <a:r>
              <a:rPr sz="2000" dirty="0">
                <a:solidFill>
                  <a:srgbClr val="1C7231"/>
                </a:solidFill>
                <a:latin typeface="Source Han Sans CN Light"/>
              </a:rPr>
              <a:t> </a:t>
            </a:r>
            <a:r>
              <a:rPr lang="zh-CN" sz="20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runqlen.skel.h</a:t>
            </a:r>
            <a:endParaRPr dirty="0">
              <a:solidFill>
                <a:srgbClr val="1C7231"/>
              </a:solidFill>
            </a:endParaRPr>
          </a:p>
          <a:p>
            <a:pPr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runqlen_bpf__load</a:t>
            </a:r>
            <a:r>
              <a:rPr lang="en-US" altLang="zh-CN" sz="2000" b="0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   </a:t>
            </a:r>
            <a:r>
              <a:rPr lang="en-US" altLang="zh-CN" sz="2000" b="0" i="0" u="none" strike="noStrike" cap="none" spc="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// </a:t>
            </a:r>
            <a:r>
              <a:rPr lang="en-US" altLang="zh-CN" sz="2000" dirty="0" err="1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runqlen.skel.h</a:t>
            </a:r>
            <a:endParaRPr lang="zh-CN" sz="2000" b="0" i="0" u="none" strike="noStrike" cap="none" spc="0" dirty="0">
              <a:solidFill>
                <a:srgbClr val="1C7231"/>
              </a:solidFill>
              <a:latin typeface="Source Han Sans CN Light"/>
              <a:ea typeface="Source Han Sans CN Light"/>
              <a:cs typeface="Source Han Sans CN Light"/>
            </a:endParaRPr>
          </a:p>
          <a:p>
            <a:pPr algn="l"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rgbClr val="0070C0"/>
                </a:solidFill>
                <a:latin typeface="Source Han Sans CN Light"/>
                <a:ea typeface="Source Han Sans CN Light"/>
                <a:cs typeface="Source Han Sans CN Light"/>
              </a:rPr>
              <a:t>open_and_attach_perf_event</a:t>
            </a:r>
          </a:p>
          <a:p>
            <a:pPr algn="l"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rgbClr val="6EAAD7"/>
                </a:solidFill>
                <a:latin typeface="Source Han Sans CN Light"/>
                <a:ea typeface="Source Han Sans CN Light"/>
                <a:cs typeface="Source Han Sans CN Light"/>
              </a:rPr>
              <a:t>    + </a:t>
            </a:r>
            <a:r>
              <a:rPr lang="zh-CN" sz="2000" b="0" i="0" u="none" strike="noStrike" cap="none" spc="0" dirty="0">
                <a:solidFill>
                  <a:srgbClr val="7030A0"/>
                </a:solidFill>
                <a:latin typeface="Source Han Sans CN Light"/>
                <a:ea typeface="Source Han Sans CN Light"/>
                <a:cs typeface="Source Han Sans CN Light"/>
              </a:rPr>
              <a:t>perf_event_open</a:t>
            </a:r>
          </a:p>
          <a:p>
            <a:pPr algn="l"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rgbClr val="19439C"/>
                </a:solidFill>
                <a:latin typeface="Source Han Sans CN Light"/>
                <a:ea typeface="Source Han Sans CN Light"/>
                <a:cs typeface="Source Han Sans CN Light"/>
              </a:rPr>
              <a:t>    </a:t>
            </a:r>
            <a:r>
              <a:rPr lang="zh-CN" sz="2000" b="0" i="0" u="none" strike="noStrike" cap="none" spc="0" dirty="0">
                <a:solidFill>
                  <a:srgbClr val="FF9900"/>
                </a:solidFill>
                <a:latin typeface="Source Han Sans CN Light"/>
                <a:ea typeface="Source Han Sans CN Light"/>
                <a:cs typeface="Source Han Sans CN Light"/>
              </a:rPr>
              <a:t>+ bpf_program__attach_perf_event    </a:t>
            </a:r>
            <a:r>
              <a:rPr lang="en-US" altLang="zh-CN" sz="2000" b="0" i="0" u="none" strike="noStrike" cap="none" spc="0" dirty="0">
                <a:solidFill>
                  <a:srgbClr val="FF9900"/>
                </a:solidFill>
                <a:latin typeface="Source Han Sans CN Light"/>
                <a:ea typeface="Source Han Sans CN Light"/>
                <a:cs typeface="Source Han Sans CN Light"/>
              </a:rPr>
              <a:t>//</a:t>
            </a:r>
            <a:r>
              <a:rPr lang="zh-CN" sz="2000" b="0" i="0" u="none" strike="noStrike" cap="none" spc="0" dirty="0">
                <a:solidFill>
                  <a:srgbClr val="FF9900"/>
                </a:solidFill>
                <a:latin typeface="Source Han Sans CN Light"/>
                <a:ea typeface="Source Han Sans CN Light"/>
                <a:cs typeface="Source Han Sans CN Light"/>
              </a:rPr>
              <a:t> libbpf</a:t>
            </a:r>
            <a:endParaRPr dirty="0"/>
          </a:p>
          <a:p>
            <a:pPr algn="l"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rgbClr val="0070C0"/>
                </a:solidFill>
                <a:latin typeface="Source Han Sans CN Light"/>
                <a:ea typeface="Source Han Sans CN Light"/>
                <a:cs typeface="Source Han Sans CN Light"/>
              </a:rPr>
              <a:t>print_linear_hists</a:t>
            </a:r>
          </a:p>
          <a:p>
            <a:pPr>
              <a:lnSpc>
                <a:spcPct val="114999"/>
              </a:lnSpc>
            </a:pPr>
            <a:r>
              <a:rPr lang="zh-CN" sz="2000" b="0" i="0" u="none" strike="noStrike" cap="none" spc="0" dirty="0">
                <a:solidFill>
                  <a:schemeClr val="accent2">
                    <a:lumMod val="75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runqlen_bpf__destroy</a:t>
            </a:r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  <a:latin typeface="Source Han Sans CN Light"/>
                <a:ea typeface="Source Han Sans CN Light"/>
                <a:cs typeface="Source Han Sans CN Light"/>
              </a:rPr>
              <a:t>  </a:t>
            </a:r>
            <a:r>
              <a:rPr lang="en-US" altLang="zh-CN" sz="2000" dirty="0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// </a:t>
            </a:r>
            <a:r>
              <a:rPr lang="en-US" altLang="zh-CN" sz="2000" dirty="0" err="1">
                <a:solidFill>
                  <a:srgbClr val="1C7231"/>
                </a:solidFill>
                <a:latin typeface="Source Han Sans CN Light"/>
                <a:ea typeface="Source Han Sans CN Light"/>
                <a:cs typeface="Source Han Sans CN Light"/>
              </a:rPr>
              <a:t>runqlen.skel.h</a:t>
            </a:r>
            <a:endParaRPr lang="zh-CN" altLang="zh-CN" sz="2000" dirty="0">
              <a:solidFill>
                <a:srgbClr val="1C7231"/>
              </a:solidFill>
              <a:latin typeface="Source Han Sans CN Light"/>
              <a:ea typeface="Source Han Sans CN Light"/>
              <a:cs typeface="Source Han Sans CN Ligh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D6B08EA-BDA2-4BD7-9AE4-AFC431BDCF5E}"/>
              </a:ext>
            </a:extLst>
          </p:cNvPr>
          <p:cNvSpPr/>
          <p:nvPr/>
        </p:nvSpPr>
        <p:spPr bwMode="auto">
          <a:xfrm>
            <a:off x="1900422" y="243649"/>
            <a:ext cx="7413972" cy="54863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marL="349965" marR="0" indent="-349965" algn="l" defTabSz="914400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Wingdings"/>
              <a:buChar char="Ø"/>
              <a:tabLst/>
              <a:defRPr lang="zh-CN" sz="1800" b="0" i="0" u="none" strike="noStrike" cap="none" spc="0">
                <a:solidFill>
                  <a:srgbClr val="FEFFFE"/>
                </a:solidFill>
                <a:latin typeface="Source Han Sans CN"/>
                <a:ea typeface="Source Han Sans CN Light"/>
                <a:cs typeface="Source Han Sans CN"/>
              </a:defRPr>
            </a:pPr>
            <a:r>
              <a:rPr sz="2400" dirty="0">
                <a:solidFill>
                  <a:srgbClr val="4DA8EE"/>
                </a:solidFill>
                <a:latin typeface="Source Han Sans CN Light"/>
              </a:rPr>
              <a:t> </a:t>
            </a:r>
            <a:r>
              <a:rPr sz="2400" u="sng" dirty="0">
                <a:solidFill>
                  <a:srgbClr val="4DA8EE"/>
                </a:solidFill>
                <a:latin typeface="Source Han Sans CN Light"/>
                <a:hlinkClick r:id="rId11"/>
              </a:rPr>
              <a:t>runqlen.c</a:t>
            </a:r>
            <a:r>
              <a:rPr sz="2400" dirty="0">
                <a:solidFill>
                  <a:srgbClr val="4DA8EE"/>
                </a:solidFill>
                <a:latin typeface="Source Han Sans CN Light"/>
              </a:rPr>
              <a:t>    [ client program with btf support ]</a:t>
            </a:r>
            <a:endParaRPr sz="2400" dirty="0">
              <a:solidFill>
                <a:srgbClr val="000000"/>
              </a:solidFill>
              <a:latin typeface="Source Han Sans CN Ligh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5774B75-8941-435D-96DD-D16CA5866EE9}"/>
              </a:ext>
            </a:extLst>
          </p:cNvPr>
          <p:cNvPicPr/>
          <p:nvPr/>
        </p:nvPicPr>
        <p:blipFill>
          <a:blip r:embed="rId12"/>
          <a:stretch>
            <a:fillRect/>
          </a:stretch>
        </p:blipFill>
        <p:spPr bwMode="auto">
          <a:xfrm>
            <a:off x="4743449" y="3360883"/>
            <a:ext cx="7210425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9388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3172" y="375508"/>
            <a:ext cx="7792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BTFGen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- No kernel BTF support</a:t>
            </a:r>
          </a:p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( kernel version &lt;  5.15 )</a:t>
            </a:r>
            <a:endParaRPr lang="zh-CN" altLang="en-US" sz="2400" b="1" dirty="0">
              <a:solidFill>
                <a:schemeClr val="bg2">
                  <a:lumMod val="7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0F1E8AF4-DA78-4707-A01C-416C79488678}"/>
              </a:ext>
            </a:extLst>
          </p:cNvPr>
          <p:cNvSpPr/>
          <p:nvPr/>
        </p:nvSpPr>
        <p:spPr bwMode="auto">
          <a:xfrm>
            <a:off x="876604" y="1734128"/>
            <a:ext cx="11235897" cy="3539430"/>
          </a:xfrm>
          <a:prstGeom prst="rect">
            <a:avLst/>
          </a:prstGeom>
          <a:noFill/>
          <a:ln w="12699">
            <a:noFill/>
            <a:prstDash val="solid"/>
          </a:ln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change</a:t>
            </a:r>
            <a:r>
              <a:rPr lang="zh-CN" altLang="en-US" sz="1600" dirty="0">
                <a:solidFill>
                  <a:srgbClr val="7030A0"/>
                </a:solidFill>
                <a:latin typeface="DejaVu Sans Mono" panose="020B0609030804020204" pitchFamily="49" charset="0"/>
                <a:ea typeface="Source Han Sans CN Light"/>
                <a:cs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Source Han Sans CN Light"/>
                <a:cs typeface="DejaVu Sans Mono" panose="020B0609030804020204" pitchFamily="49" charset="0"/>
              </a:rPr>
              <a:t>[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sys/</a:t>
            </a:r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external/bcc/</a:t>
            </a:r>
            <a:r>
              <a:rPr lang="en-US" altLang="zh-CN" sz="1600" b="1" dirty="0" err="1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libbpf</a:t>
            </a:r>
            <a:r>
              <a:rPr lang="en-US" altLang="zh-CN" sz="1600" b="1" dirty="0">
                <a:solidFill>
                  <a:srgbClr val="0000FF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-tools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CN" sz="16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runqlen.c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]</a:t>
            </a:r>
          </a:p>
          <a:p>
            <a:endParaRPr lang="en-US" altLang="zh-CN" sz="1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       obj = runqlen_</a:t>
            </a:r>
            <a:r>
              <a:rPr lang="en-US" altLang="zh-CN" sz="1600" dirty="0" err="1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</a:t>
            </a:r>
            <a:r>
              <a:rPr lang="en-US" altLang="zh-CN" sz="16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__open();</a:t>
            </a:r>
          </a:p>
          <a:p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     LIBBPF_OPTS(</a:t>
            </a:r>
            <a:r>
              <a:rPr lang="en-US" altLang="zh-CN" sz="16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bpf_object_open_opts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opts, .</a:t>
            </a:r>
            <a:r>
              <a:rPr lang="en-US" altLang="zh-CN" sz="16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btf_custom_path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"./</a:t>
            </a:r>
            <a:r>
              <a:rPr lang="en-US" altLang="zh-CN" sz="16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vmlinux.btf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");</a:t>
            </a:r>
          </a:p>
          <a:p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       obj = runqlen_</a:t>
            </a:r>
            <a:r>
              <a:rPr lang="en-US" altLang="zh-CN" sz="16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__</a:t>
            </a:r>
            <a:r>
              <a:rPr lang="en-US" altLang="zh-CN" sz="16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open_opts</a:t>
            </a:r>
            <a:r>
              <a:rPr lang="en-US" altLang="zh-CN" sz="16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(&amp;opts);</a:t>
            </a:r>
          </a:p>
          <a:p>
            <a:endParaRPr lang="en-US" altLang="zh-CN" sz="1600" b="0" i="0" u="none" strike="noStrike" cap="none" spc="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mmma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external/bcc/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libbpf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-tools</a:t>
            </a:r>
          </a:p>
          <a:p>
            <a:endParaRPr lang="en-US" altLang="zh-CN" sz="1600" b="0" i="0" u="none" strike="noStrike" cap="none" spc="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pahole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--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btf_encode_detached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kernel.btf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vnd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kernel_platform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/out/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dist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vmlinux</a:t>
            </a:r>
            <a:endParaRPr lang="en-US" altLang="zh-CN" sz="1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CN" sz="16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1600" b="0" i="0" u="none" strike="noStrike" cap="none" spc="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$ 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find sys/out/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soong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/.intermediates/external/bcc/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libbpf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-tools -type f -name "*.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bpf.o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 \</a:t>
            </a:r>
          </a:p>
          <a:p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|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xargs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bpftool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gen 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min_core_btf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./</a:t>
            </a:r>
            <a:r>
              <a:rPr lang="en-US" altLang="zh-CN" sz="16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kernel.btf</a:t>
            </a:r>
            <a:r>
              <a:rPr lang="en-US" altLang="zh-CN" sz="16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./</a:t>
            </a:r>
            <a:r>
              <a:rPr lang="en-US" altLang="zh-CN" sz="1600" dirty="0" err="1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vmlinux.btf</a:t>
            </a:r>
            <a:endParaRPr lang="en-US" altLang="zh-CN" sz="1600" b="0" i="0" u="none" strike="noStrike" cap="none" spc="0" dirty="0">
              <a:solidFill>
                <a:srgbClr val="C00000"/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endParaRPr lang="en-US" altLang="zh-CN" sz="1600" b="0" i="0" u="none" strike="noStrike" cap="none" spc="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push sys/out/**/system/bin/</a:t>
            </a:r>
            <a:r>
              <a:rPr lang="en-US" altLang="zh-CN" sz="16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runqlen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and </a:t>
            </a:r>
            <a:r>
              <a:rPr lang="en-US" altLang="zh-CN" sz="16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vmlinux.btf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to device (/data/local/</a:t>
            </a:r>
            <a:r>
              <a:rPr lang="en-US" altLang="zh-CN" sz="1600" dirty="0" err="1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tmp</a:t>
            </a:r>
            <a:r>
              <a:rPr lang="en-US" altLang="zh-CN" sz="1600" dirty="0">
                <a:solidFill>
                  <a:srgbClr val="7030A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/)</a:t>
            </a:r>
            <a:endParaRPr lang="en-US" altLang="zh-CN" sz="1600" b="0" i="0" u="none" strike="noStrike" cap="none" spc="0" dirty="0">
              <a:solidFill>
                <a:srgbClr val="7030A0"/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pic>
        <p:nvPicPr>
          <p:cNvPr id="6" name="图形 5" descr="钥匙">
            <a:extLst>
              <a:ext uri="{FF2B5EF4-FFF2-40B4-BE49-F238E27FC236}">
                <a16:creationId xmlns:a16="http://schemas.microsoft.com/office/drawing/2014/main" id="{9DDE2779-A2BB-469A-B381-EE3D2E8270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1850" y="4872428"/>
            <a:ext cx="426393" cy="426393"/>
          </a:xfrm>
          <a:prstGeom prst="rect">
            <a:avLst/>
          </a:prstGeom>
        </p:spPr>
      </p:pic>
      <p:pic>
        <p:nvPicPr>
          <p:cNvPr id="9" name="图形 8" descr="铃铛">
            <a:extLst>
              <a:ext uri="{FF2B5EF4-FFF2-40B4-BE49-F238E27FC236}">
                <a16:creationId xmlns:a16="http://schemas.microsoft.com/office/drawing/2014/main" id="{0EE84EB2-601B-4320-AF65-51681559A26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61690" y="1680477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60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565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adeb  (android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debian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8060" y="1680908"/>
            <a:ext cx="9817589" cy="39044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又名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androdeb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，旨在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手机上，搭建了一个基于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adb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shell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命令行的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shell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环境，使得手机可以同时运行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系统和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系统命令。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因此可直接运行主流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下的命令行工具，方便我们对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系统进行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tracing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debugging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profiling ...</a:t>
            </a:r>
          </a:p>
          <a:p>
            <a:pPr>
              <a:lnSpc>
                <a:spcPct val="125000"/>
              </a:lnSpc>
            </a:pPr>
            <a:endParaRPr lang="en-US" altLang="zh-CN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endParaRPr lang="en-US" altLang="zh-CN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官方网址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https://github.com/joelagnel/adeb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AOSP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集成版本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</a:p>
          <a:p>
            <a:pPr>
              <a:lnSpc>
                <a:spcPct val="125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https://android.googlesource.com/platform/external/adeb</a:t>
            </a: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60FAAC5-DB3C-4B5B-905F-A2AC469EA4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6550" y="327280"/>
            <a:ext cx="8042988" cy="620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2901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086" y="2243172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68657" y="2518848"/>
            <a:ext cx="842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changes for Android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9104" y="241492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121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changes for Android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91237" y="1241742"/>
            <a:ext cx="5440055" cy="448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000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bcc changes [ </a:t>
            </a:r>
            <a:r>
              <a:rPr lang="en-US" altLang="zh-CN" sz="2000" dirty="0" err="1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debugfs</a:t>
            </a:r>
            <a:r>
              <a:rPr lang="en-US" altLang="zh-CN" sz="2000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deprecation]</a:t>
            </a:r>
            <a:endParaRPr lang="zh-CN" altLang="en-US" sz="2000" dirty="0">
              <a:ln w="0"/>
              <a:solidFill>
                <a:srgbClr val="008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CE299F-CB9C-4E34-B3C4-1FE9C38AF2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8636" y="1814002"/>
            <a:ext cx="10934728" cy="283343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209ED96-E6A1-4AB1-9F8C-20A09809D1DA}"/>
              </a:ext>
            </a:extLst>
          </p:cNvPr>
          <p:cNvSpPr txBox="1"/>
          <p:nvPr/>
        </p:nvSpPr>
        <p:spPr>
          <a:xfrm>
            <a:off x="628636" y="4754509"/>
            <a:ext cx="1116927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自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Android 11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开始 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  <a:hlinkClick r:id="rId15"/>
              </a:rPr>
              <a:t>移除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hlinkClick r:id="rId15"/>
              </a:rPr>
              <a:t>debugfs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支持</a:t>
            </a: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CONFIG_DEBUG_FS isn't enabled in the device’s kernel config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debugfs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isn't listed under /proc/filesystems.</a:t>
            </a:r>
          </a:p>
          <a:p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为了避免影响基于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ftrace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的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systrace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perfetto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等工具，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Android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上层对所有 </a:t>
            </a:r>
            <a:r>
              <a:rPr lang="en-US" altLang="zh-CN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tracefs</a:t>
            </a:r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挂载点重新做了相关适配</a:t>
            </a:r>
            <a:endParaRPr lang="en-US" altLang="zh-CN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dirty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/sys/kernel/debug/tracing =&gt;  /sys/kernel/tracing</a:t>
            </a:r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DA6C0DB-B84A-4D85-B519-53049746FC63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32097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262188" y="387921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selinux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policies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4" name="图形 2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8A56F6-F5BD-41BB-9D47-F823A12ADA6D}"/>
              </a:ext>
            </a:extLst>
          </p:cNvPr>
          <p:cNvSpPr txBox="1"/>
          <p:nvPr/>
        </p:nvSpPr>
        <p:spPr>
          <a:xfrm>
            <a:off x="863206" y="2432178"/>
            <a:ext cx="1794081" cy="2308324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class </a:t>
            </a:r>
            <a:r>
              <a:rPr lang="en-US" altLang="zh-CN" dirty="0" err="1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bpf</a:t>
            </a:r>
            <a:endParaRPr lang="en-US" altLang="zh-CN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dirty="0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{</a:t>
            </a:r>
          </a:p>
          <a:p>
            <a:pPr lvl="1"/>
            <a:r>
              <a:rPr lang="en-US" altLang="zh-CN" dirty="0" err="1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map_create</a:t>
            </a:r>
            <a:endParaRPr lang="en-US" altLang="zh-CN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 dirty="0" err="1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map_read</a:t>
            </a:r>
            <a:endParaRPr lang="en-US" altLang="zh-CN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 dirty="0" err="1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map_write</a:t>
            </a:r>
            <a:endParaRPr lang="en-US" altLang="zh-CN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 dirty="0" err="1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prog_load</a:t>
            </a:r>
            <a:endParaRPr lang="en-US" altLang="zh-CN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lvl="1"/>
            <a:r>
              <a:rPr lang="en-US" altLang="zh-CN" dirty="0" err="1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prog_run</a:t>
            </a:r>
            <a:endParaRPr lang="en-US" altLang="zh-CN" dirty="0">
              <a:ln w="0">
                <a:solidFill>
                  <a:schemeClr val="accent2">
                    <a:lumMod val="75000"/>
                  </a:schemeClr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dirty="0">
                <a:ln w="0">
                  <a:solidFill>
                    <a:schemeClr val="accent2">
                      <a:lumMod val="75000"/>
                    </a:schemeClr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831B3CB-BB2D-4DFF-8781-500B8E35B5F7}"/>
              </a:ext>
            </a:extLst>
          </p:cNvPr>
          <p:cNvSpPr txBox="1"/>
          <p:nvPr/>
        </p:nvSpPr>
        <p:spPr>
          <a:xfrm>
            <a:off x="3131162" y="1140866"/>
            <a:ext cx="8458776" cy="5355312"/>
          </a:xfrm>
          <a:prstGeom prst="rect">
            <a:avLst/>
          </a:prstGeom>
          <a:noFill/>
          <a:ln w="12700">
            <a:solidFill>
              <a:schemeClr val="accent6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typeattribute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bpfdomain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; 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also: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netd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network_stack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system_server</a:t>
            </a:r>
            <a:endParaRPr lang="en-US" altLang="zh-CN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bpfdomain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fs_bpf:dir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search;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allow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create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maps and programs.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self:bpf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map_create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map_read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map_write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prog_load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prog_run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};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network_stack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bpfloader:bpf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map_read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map_write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prog_run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};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give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netd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permission to setup iptables rule with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xt_bpf</a:t>
            </a:r>
            <a:endParaRPr lang="en-US" altLang="zh-CN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attach program to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cgroup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and read/write the map created by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</a:t>
            </a:r>
            <a:endParaRPr lang="en-US" altLang="zh-CN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netd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bpfloader:bpf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prog_run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map_read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map_write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};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# allow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system_server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read/update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eBPF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maps that stores the traffic stats info.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allow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system_server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bpfloader:bpf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{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map_read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map_write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prog_run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};</a:t>
            </a: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[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init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]</a:t>
            </a:r>
          </a:p>
          <a:p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allow </a:t>
            </a:r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init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fs_bpf:dir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mounton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;</a:t>
            </a:r>
          </a:p>
          <a:p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domain_auto_trans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(</a:t>
            </a:r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init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bpfloader_exec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, </a:t>
            </a:r>
            <a:r>
              <a:rPr lang="en-US" altLang="zh-CN" dirty="0" err="1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bpfloader</a:t>
            </a:r>
            <a:r>
              <a:rPr lang="en-US" altLang="zh-CN" dirty="0">
                <a:ln w="0">
                  <a:solidFill>
                    <a:srgbClr val="00206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)</a:t>
            </a:r>
          </a:p>
          <a:p>
            <a:r>
              <a:rPr lang="en-US" altLang="zh-CN" dirty="0" err="1">
                <a:ln w="0">
                  <a:solidFill>
                    <a:srgbClr val="FF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neverallow</a:t>
            </a:r>
            <a:r>
              <a:rPr lang="en-US" altLang="zh-CN" dirty="0">
                <a:ln w="0">
                  <a:solidFill>
                    <a:srgbClr val="FF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{ domain -</a:t>
            </a:r>
            <a:r>
              <a:rPr lang="en-US" altLang="zh-CN" dirty="0" err="1">
                <a:ln w="0">
                  <a:solidFill>
                    <a:srgbClr val="FF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bpfdomain</a:t>
            </a:r>
            <a:r>
              <a:rPr lang="en-US" altLang="zh-CN" dirty="0">
                <a:ln w="0">
                  <a:solidFill>
                    <a:srgbClr val="FF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} *:</a:t>
            </a:r>
            <a:r>
              <a:rPr lang="en-US" altLang="zh-CN" dirty="0" err="1">
                <a:ln w="0">
                  <a:solidFill>
                    <a:srgbClr val="FF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bpf</a:t>
            </a:r>
            <a:r>
              <a:rPr lang="en-US" altLang="zh-CN" dirty="0">
                <a:ln w="0">
                  <a:solidFill>
                    <a:srgbClr val="FF0000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*;</a:t>
            </a:r>
            <a:endParaRPr lang="zh-CN" altLang="en-US" dirty="0">
              <a:ln w="0">
                <a:solidFill>
                  <a:srgbClr val="FF0000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979393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262188" y="396555"/>
            <a:ext cx="62367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Traffic Monitoring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571" y="5651677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2050" name="Picture 2" descr="Legacy and eBPF traffic monitoring design differences">
            <a:extLst>
              <a:ext uri="{FF2B5EF4-FFF2-40B4-BE49-F238E27FC236}">
                <a16:creationId xmlns:a16="http://schemas.microsoft.com/office/drawing/2014/main" id="{074EB0DF-0209-438F-A6AA-A97E3D983C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6347" y="1154411"/>
            <a:ext cx="6388672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B028ED-14F7-4240-8487-B5D7DCD08D0E}"/>
              </a:ext>
            </a:extLst>
          </p:cNvPr>
          <p:cNvSpPr txBox="1"/>
          <p:nvPr/>
        </p:nvSpPr>
        <p:spPr>
          <a:xfrm>
            <a:off x="6242925" y="6443793"/>
            <a:ext cx="5710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思源黑体 CN Normal"/>
                <a:ea typeface="DejaVu Sans Mono" panose="020B0609030804020204" pitchFamily="49" charset="0"/>
                <a:cs typeface="DejaVu Sans Mono" panose="020B0609030804020204" pitchFamily="49" charset="0"/>
              </a:rPr>
              <a:t>https://source.android.com/docs/core/data/ebpf-traffic-monitor</a:t>
            </a:r>
            <a:endParaRPr lang="zh-CN" altLang="en-US" sz="1400" dirty="0">
              <a:solidFill>
                <a:srgbClr val="0070C0"/>
              </a:solidFill>
              <a:latin typeface="思源黑体 CN Normal"/>
              <a:cs typeface="DejaVu Sans Mono" panose="020B0609030804020204" pitchFamily="49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276D44E-2105-45AB-A78F-1437769C9CDD}"/>
              </a:ext>
            </a:extLst>
          </p:cNvPr>
          <p:cNvSpPr txBox="1"/>
          <p:nvPr/>
        </p:nvSpPr>
        <p:spPr>
          <a:xfrm>
            <a:off x="4747895" y="5678730"/>
            <a:ext cx="638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 Legacy (left) and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eBPF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 (right) traffic monitoring design differences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93D54D8-D8DE-431A-AD2A-4D815FB1DB0F}"/>
              </a:ext>
            </a:extLst>
          </p:cNvPr>
          <p:cNvSpPr txBox="1"/>
          <p:nvPr/>
        </p:nvSpPr>
        <p:spPr>
          <a:xfrm>
            <a:off x="714830" y="2524896"/>
            <a:ext cx="3757691" cy="170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思源黑体 CN Regular" panose="020B0500000000000000" pitchFamily="34" charset="-122"/>
              </a:rPr>
              <a:t>[ From Android 9+ ]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Comic Sans MS" panose="030F0702030302020204" pitchFamily="66" charset="0"/>
                <a:ea typeface="思源黑体 CN Regular" panose="020B0500000000000000" pitchFamily="34" charset="-122"/>
              </a:rPr>
              <a:t>The 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new </a:t>
            </a:r>
            <a:r>
              <a:rPr lang="en-US" altLang="zh-CN" dirty="0" err="1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eBPF</a:t>
            </a:r>
            <a:r>
              <a:rPr lang="en-US" altLang="zh-CN" dirty="0">
                <a:ln w="0"/>
                <a:solidFill>
                  <a:srgbClr val="00B05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 tool </a:t>
            </a:r>
            <a:r>
              <a:rPr lang="en-US" altLang="zh-CN" dirty="0">
                <a:latin typeface="Comic Sans MS" panose="030F0702030302020204" pitchFamily="66" charset="0"/>
                <a:ea typeface="思源黑体 CN Regular" panose="020B0500000000000000" pitchFamily="34" charset="-122"/>
              </a:rPr>
              <a:t>is replacing the </a:t>
            </a:r>
            <a:r>
              <a:rPr lang="en-US" altLang="zh-CN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xt_qtaguid</a:t>
            </a:r>
            <a:r>
              <a:rPr lang="en-US" altLang="zh-CN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ea typeface="思源黑体 CN Regular" panose="020B0500000000000000" pitchFamily="34" charset="-122"/>
              </a:rPr>
              <a:t>module and the </a:t>
            </a:r>
            <a:r>
              <a:rPr lang="en-US" altLang="zh-CN" dirty="0" err="1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xt_owner</a:t>
            </a:r>
            <a:r>
              <a:rPr lang="en-US" altLang="zh-CN" dirty="0">
                <a:ln w="0"/>
                <a:solidFill>
                  <a:schemeClr val="accent4">
                    <a:lumMod val="5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  <a:ea typeface="思源黑体 CN Regular" panose="020B0500000000000000" pitchFamily="34" charset="-122"/>
              </a:rPr>
              <a:t> </a:t>
            </a:r>
            <a:r>
              <a:rPr lang="en-US" altLang="zh-CN" dirty="0">
                <a:latin typeface="Comic Sans MS" panose="030F0702030302020204" pitchFamily="66" charset="0"/>
                <a:ea typeface="思源黑体 CN Regular" panose="020B0500000000000000" pitchFamily="34" charset="-122"/>
              </a:rPr>
              <a:t>module it is based on.</a:t>
            </a:r>
          </a:p>
        </p:txBody>
      </p:sp>
    </p:spTree>
    <p:extLst>
      <p:ext uri="{BB962C8B-B14F-4D97-AF65-F5344CB8AC3E}">
        <p14:creationId xmlns:p14="http://schemas.microsoft.com/office/powerpoint/2010/main" val="18903893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60778" y="385617"/>
            <a:ext cx="35744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socket tagging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C8FE4B8-9E78-415A-88A1-C7A0838211C8}"/>
              </a:ext>
            </a:extLst>
          </p:cNvPr>
          <p:cNvSpPr txBox="1"/>
          <p:nvPr/>
        </p:nvSpPr>
        <p:spPr>
          <a:xfrm>
            <a:off x="201051" y="1748012"/>
            <a:ext cx="5747656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 before 9.x ]</a:t>
            </a:r>
          </a:p>
          <a:p>
            <a:pPr>
              <a:lnSpc>
                <a:spcPts val="2000"/>
              </a:lnSpc>
            </a:pPr>
            <a:endParaRPr lang="en-US" altLang="zh-CN" sz="1400" dirty="0">
              <a:solidFill>
                <a:srgbClr val="2C3E50"/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static int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write_ctrl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(const char *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cmd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open("</a:t>
            </a:r>
            <a:r>
              <a:rPr lang="en-US" altLang="zh-CN" sz="14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/proc/net/</a:t>
            </a:r>
            <a:r>
              <a:rPr lang="en-US" altLang="zh-CN" sz="1400" dirty="0" err="1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xt_qtaguid</a:t>
            </a:r>
            <a:r>
              <a:rPr lang="en-US" altLang="zh-CN" sz="14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/ctrl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", ..);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res = write(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fd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cmd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strlen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cmd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));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endParaRPr lang="en-US" altLang="zh-CN" sz="1400" dirty="0">
              <a:solidFill>
                <a:srgbClr val="2C3E50"/>
              </a:solidFill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qtaguid_tagSocket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(int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sockfd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int tag,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uid_t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char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lineBuf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[128];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uint64_t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kTag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 ((uint64_t)tag &lt;&lt; 32);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snprintf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lineBuf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sizeof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lineBuf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),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   "t %d %" PRIu64 " %d",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sockfd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kTag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write_ctrl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lineBuf</a:t>
            </a: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solidFill>
                  <a:srgbClr val="2C3E5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endParaRPr lang="zh-CN" altLang="en-US" sz="1400" b="1" dirty="0">
              <a:solidFill>
                <a:srgbClr val="2C3E50"/>
              </a:solidFill>
              <a:latin typeface="DejaVu Sans Mono" panose="020B0609030804020204" pitchFamily="49" charset="0"/>
              <a:ea typeface="思源黑体 CN Normal" panose="020B0400000000000000" pitchFamily="34" charset="-122"/>
              <a:cs typeface="DejaVu Sans Mono" panose="020B0609030804020204" pitchFamily="49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AB14AE-C771-4FED-A58E-2EA6ABB657AA}"/>
              </a:ext>
            </a:extLst>
          </p:cNvPr>
          <p:cNvSpPr txBox="1"/>
          <p:nvPr/>
        </p:nvSpPr>
        <p:spPr>
          <a:xfrm>
            <a:off x="6095999" y="1748012"/>
            <a:ext cx="6095997" cy="4175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[ 9.x + ]</a:t>
            </a:r>
          </a:p>
          <a:p>
            <a:pPr>
              <a:lnSpc>
                <a:spcPts val="2000"/>
              </a:lnSpc>
            </a:pPr>
            <a:endParaRPr lang="en-US" altLang="zh-CN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BpfMap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&lt;uint64_t,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UidTagValue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&gt;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mCookieTagMap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;</a:t>
            </a:r>
          </a:p>
          <a:p>
            <a:pPr>
              <a:lnSpc>
                <a:spcPts val="2000"/>
              </a:lnSpc>
            </a:pP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mCookieTagMap.init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"</a:t>
            </a:r>
            <a:r>
              <a:rPr lang="en-US" altLang="zh-CN" sz="14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/sys/fs/</a:t>
            </a:r>
            <a:r>
              <a:rPr lang="en-US" altLang="zh-CN" sz="14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</a:t>
            </a:r>
            <a:r>
              <a:rPr lang="en-US" altLang="zh-CN" sz="14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CN" sz="14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netd_shared</a:t>
            </a:r>
            <a:r>
              <a:rPr lang="en-US" altLang="zh-CN" sz="1400" dirty="0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/</a:t>
            </a:r>
            <a:r>
              <a:rPr lang="en-US" altLang="zh-CN" sz="1400" dirty="0" err="1">
                <a:solidFill>
                  <a:srgbClr val="008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map_netd_cookie_tag_map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")</a:t>
            </a:r>
          </a:p>
          <a:p>
            <a:pPr>
              <a:lnSpc>
                <a:spcPts val="2000"/>
              </a:lnSpc>
            </a:pPr>
            <a:endParaRPr lang="en-US" altLang="zh-CN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BpfHandler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::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tagSocket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(int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sockFd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 uint32_t tag,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uid_t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chargeUid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uid_t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realUid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DejaVu Sans Mono" panose="020B0609030804020204" pitchFamily="49" charset="0"/>
              </a:rPr>
              <a:t>mCookieTagMap.writeValue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DejaVu Sans Mono" panose="020B0609030804020204" pitchFamily="49" charset="0"/>
              </a:rPr>
              <a:t>sock_cookie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DejaVu Sans Mono" panose="020B0609030804020204" pitchFamily="49" charset="0"/>
              </a:rPr>
              <a:t>, </a:t>
            </a:r>
            <a:r>
              <a:rPr lang="en-US" altLang="zh-CN" sz="1400" dirty="0" err="1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DejaVu Sans Mono" panose="020B0609030804020204" pitchFamily="49" charset="0"/>
              </a:rPr>
              <a:t>newKey</a:t>
            </a:r>
            <a:r>
              <a:rPr lang="en-US" altLang="zh-CN" sz="1400" dirty="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DejaVu Sans Mono" panose="020B0609030804020204" pitchFamily="49" charset="0"/>
              </a:rPr>
              <a:t>, BPF_ANY);</a:t>
            </a:r>
            <a:endParaRPr lang="en-US" altLang="zh-CN" sz="1200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DejaVu Sans Mono" panose="020B060903080402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  <a:p>
            <a:pPr>
              <a:lnSpc>
                <a:spcPts val="2000"/>
              </a:lnSpc>
            </a:pPr>
            <a:endParaRPr lang="en-US" altLang="zh-CN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int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qtaguid_tagSocket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(int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sockfd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int tag,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uid_t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{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  return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netdHandler.netdTagSocket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sockfd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, tag,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uid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);</a:t>
            </a:r>
          </a:p>
          <a:p>
            <a:pPr>
              <a:lnSpc>
                <a:spcPts val="2000"/>
              </a:lnSpc>
            </a:pP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587322F0-F2B5-481D-B293-75580047D6EC}"/>
              </a:ext>
            </a:extLst>
          </p:cNvPr>
          <p:cNvCxnSpPr>
            <a:cxnSpLocks/>
          </p:cNvCxnSpPr>
          <p:nvPr/>
        </p:nvCxnSpPr>
        <p:spPr>
          <a:xfrm>
            <a:off x="6013022" y="1291905"/>
            <a:ext cx="0" cy="473742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2637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289230" y="3100685"/>
            <a:ext cx="235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traffic control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1" y="5651677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6B028ED-14F7-4240-8487-B5D7DCD08D0E}"/>
              </a:ext>
            </a:extLst>
          </p:cNvPr>
          <p:cNvSpPr txBox="1"/>
          <p:nvPr/>
        </p:nvSpPr>
        <p:spPr>
          <a:xfrm>
            <a:off x="328613" y="6442627"/>
            <a:ext cx="23117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  <a:latin typeface="思源黑体 CN Normal"/>
                <a:cs typeface="DejaVu Sans Mono" panose="020B0609030804020204" pitchFamily="49" charset="0"/>
                <a:hlinkClick r:id="rId8"/>
              </a:rPr>
              <a:t>CODE REFERENCE</a:t>
            </a:r>
            <a:endParaRPr lang="zh-CN" altLang="en-US" sz="1400" dirty="0">
              <a:solidFill>
                <a:srgbClr val="0070C0"/>
              </a:solidFill>
              <a:latin typeface="思源黑体 CN Normal"/>
              <a:cs typeface="DejaVu Sans Mono" panose="020B0609030804020204" pitchFamily="49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A7C73B4-E646-47E3-A60F-E69FAA75FC8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4271"/>
          <a:stretch/>
        </p:blipFill>
        <p:spPr>
          <a:xfrm>
            <a:off x="4468827" y="184729"/>
            <a:ext cx="6946885" cy="501985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EE69561-0E40-4E5E-A3E4-1BF5EF807E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8827" y="5316875"/>
            <a:ext cx="6946885" cy="138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65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160777" y="385617"/>
            <a:ext cx="63132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usdt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|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systrace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perfetto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2BBD101-3F5A-4D56-8C32-C319FB978418}"/>
              </a:ext>
            </a:extLst>
          </p:cNvPr>
          <p:cNvSpPr txBox="1"/>
          <p:nvPr/>
        </p:nvSpPr>
        <p:spPr>
          <a:xfrm>
            <a:off x="6217303" y="6337291"/>
            <a:ext cx="6019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Perfetto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分析进阶 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内核工匠</a:t>
            </a:r>
            <a:r>
              <a:rPr lang="en-US" altLang="zh-CN" sz="1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):  </a:t>
            </a:r>
            <a:r>
              <a:rPr lang="en-US" altLang="zh-CN" sz="11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  <a:hlinkClick r:id="rId10"/>
              </a:rPr>
              <a:t>https://mp.weixin.qq.com/s/gXNm24I1qFw-xRhQC-Zsow</a:t>
            </a:r>
            <a:r>
              <a:rPr lang="en-US" altLang="zh-CN" sz="1100" dirty="0"/>
              <a:t> 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1A5DF1-D45B-4CBA-8D3C-103CF33E89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465" y="1362067"/>
            <a:ext cx="5459763" cy="22135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35B70E5-5AF8-4EA4-BF8F-6A52B2C0D14A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1581"/>
          <a:stretch/>
        </p:blipFill>
        <p:spPr>
          <a:xfrm>
            <a:off x="6431617" y="4201904"/>
            <a:ext cx="4887007" cy="16256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3855EDD-0C57-49EB-98D3-F44B4EF8D3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422286" y="3661454"/>
            <a:ext cx="5459763" cy="4567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E2EF279-9BEB-4023-9082-5E1C8266758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1617" y="1381396"/>
            <a:ext cx="3505001" cy="26843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CE1075E-8FBC-4656-AC6A-F433E18A76D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1617" y="1743022"/>
            <a:ext cx="5177413" cy="1178933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EA0CEC-EFE1-4182-8CBD-528F94CD8CFA}"/>
              </a:ext>
            </a:extLst>
          </p:cNvPr>
          <p:cNvCxnSpPr>
            <a:cxnSpLocks/>
          </p:cNvCxnSpPr>
          <p:nvPr/>
        </p:nvCxnSpPr>
        <p:spPr>
          <a:xfrm>
            <a:off x="6096000" y="1190103"/>
            <a:ext cx="0" cy="5450833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BE23D88E-93BF-4D63-95CC-71323FEDC240}"/>
              </a:ext>
            </a:extLst>
          </p:cNvPr>
          <p:cNvSpPr txBox="1"/>
          <p:nvPr/>
        </p:nvSpPr>
        <p:spPr>
          <a:xfrm>
            <a:off x="210419" y="3919731"/>
            <a:ext cx="579847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[ </a:t>
            </a:r>
            <a:r>
              <a:rPr lang="en-US" altLang="zh-CN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usdt</a:t>
            </a:r>
            <a:r>
              <a:rPr lang="en-US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 ]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clang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兼容性不好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,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不支持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JAVA, Android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平台受限较大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</a:endParaRPr>
          </a:p>
          <a:p>
            <a:r>
              <a:rPr lang="en-US" altLang="zh-CN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[ Perfetto ]</a:t>
            </a:r>
          </a:p>
          <a:p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可使用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Trace/ATRACE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相关接口定义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,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借助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ui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直观呈现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,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数据分析功能强大</a:t>
            </a:r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</a:endParaRPr>
          </a:p>
          <a:p>
            <a:endParaRPr lang="en-US" altLang="zh-CN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Normal"/>
            </a:endParaRPr>
          </a:p>
          <a:p>
            <a:r>
              <a:rPr lang="en-US" altLang="zh-CN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  <a:sym typeface="Webdings" panose="05030102010509060703" pitchFamily="18" charset="2"/>
              </a:rPr>
              <a:t>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  <a:sym typeface="Webdings" panose="05030102010509060703" pitchFamily="18" charset="2"/>
              </a:rPr>
              <a:t>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Android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平台推荐使用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systrace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 API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输出跟踪数据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,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使用用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perfetto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获取并分析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trace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Normal"/>
              </a:rPr>
              <a:t>数据</a:t>
            </a:r>
          </a:p>
        </p:txBody>
      </p:sp>
    </p:spTree>
    <p:extLst>
      <p:ext uri="{BB962C8B-B14F-4D97-AF65-F5344CB8AC3E}">
        <p14:creationId xmlns:p14="http://schemas.microsoft.com/office/powerpoint/2010/main" val="40596924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262188" y="323791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syscall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args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in arm64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CD83F5-40E6-4651-A7CD-9570D6155449}"/>
              </a:ext>
            </a:extLst>
          </p:cNvPr>
          <p:cNvSpPr/>
          <p:nvPr/>
        </p:nvSpPr>
        <p:spPr bwMode="auto">
          <a:xfrm>
            <a:off x="193382" y="1917349"/>
            <a:ext cx="11670006" cy="3880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700" dirty="0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# </a:t>
            </a:r>
            <a:r>
              <a:rPr lang="en-US" sz="1700" dirty="0" err="1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bpftrace</a:t>
            </a:r>
            <a:r>
              <a:rPr lang="en-US" sz="1700" dirty="0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-e 'kprobe:__arm64_sys_kill { </a:t>
            </a:r>
            <a:r>
              <a:rPr lang="en-US" sz="1700" dirty="0" err="1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printf</a:t>
            </a:r>
            <a:r>
              <a:rPr lang="en-US" sz="1700" dirty="0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("%d %s %d %d\n", </a:t>
            </a:r>
            <a:r>
              <a:rPr lang="en-US" sz="1700" dirty="0" err="1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pid</a:t>
            </a:r>
            <a:r>
              <a:rPr lang="en-US" sz="1700" dirty="0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, comm, </a:t>
            </a:r>
            <a:r>
              <a:rPr lang="en-US" sz="1700" dirty="0">
                <a:ln w="0"/>
                <a:solidFill>
                  <a:srgbClr val="C00000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arg0, arg1</a:t>
            </a:r>
            <a:r>
              <a:rPr lang="en-US" sz="1700" dirty="0">
                <a:ln w="0"/>
                <a:solidFill>
                  <a:srgbClr val="006666"/>
                </a:solidFill>
                <a:latin typeface="Georgia Pro" panose="020B0604020202020204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); }'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DF47AB-E6AE-4139-B921-49629794792A}"/>
              </a:ext>
            </a:extLst>
          </p:cNvPr>
          <p:cNvSpPr txBox="1"/>
          <p:nvPr/>
        </p:nvSpPr>
        <p:spPr>
          <a:xfrm>
            <a:off x="314684" y="2384929"/>
            <a:ext cx="112765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Attaching 1 probe...</a:t>
            </a:r>
          </a:p>
          <a:p>
            <a:pPr>
              <a:lnSpc>
                <a:spcPct val="125000"/>
              </a:lnSpc>
            </a:pP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31251   </a:t>
            </a:r>
            <a:r>
              <a:rPr lang="en-US" altLang="zh-CN" sz="1600" dirty="0" err="1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sh</a:t>
            </a:r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  829931184   829931184    </a:t>
            </a:r>
            <a:r>
              <a:rPr lang="en-US" altLang="zh-CN" sz="1600" dirty="0">
                <a:solidFill>
                  <a:srgbClr val="0066FF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??</a:t>
            </a:r>
          </a:p>
          <a:p>
            <a:r>
              <a:rPr lang="en-US" altLang="zh-CN" sz="16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…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36789DA-19A1-427B-B2B7-1E6951570464}"/>
              </a:ext>
            </a:extLst>
          </p:cNvPr>
          <p:cNvSpPr/>
          <p:nvPr/>
        </p:nvSpPr>
        <p:spPr bwMode="auto">
          <a:xfrm>
            <a:off x="193382" y="4290435"/>
            <a:ext cx="11670006" cy="38805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1700" dirty="0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# </a:t>
            </a:r>
            <a:r>
              <a:rPr lang="en-US" altLang="zh-CN" sz="1700" dirty="0" err="1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bpftrace</a:t>
            </a:r>
            <a:r>
              <a:rPr lang="en-US" altLang="zh-CN" sz="1700" dirty="0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 -e 'kprobe:__arm64_sys_kill { </a:t>
            </a:r>
            <a:r>
              <a:rPr lang="en-US" altLang="zh-CN" sz="1700" dirty="0" err="1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printf</a:t>
            </a:r>
            <a:r>
              <a:rPr lang="en-US" altLang="zh-CN" sz="1700" dirty="0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("%d %s %d %d\n", </a:t>
            </a:r>
            <a:r>
              <a:rPr lang="en-US" altLang="zh-CN" sz="1700" dirty="0" err="1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pid</a:t>
            </a:r>
            <a:r>
              <a:rPr lang="en-US" altLang="zh-CN" sz="1700" dirty="0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, comm, </a:t>
            </a:r>
            <a:r>
              <a:rPr lang="en-US" altLang="zh-CN" sz="1700" dirty="0">
                <a:ln w="0"/>
                <a:solidFill>
                  <a:srgbClr val="C00000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*(uint64*)arg0, *((uint64*)arg0+1)</a:t>
            </a:r>
            <a:r>
              <a:rPr lang="en-US" altLang="zh-CN" sz="1700" dirty="0">
                <a:ln w="0"/>
                <a:solidFill>
                  <a:srgbClr val="006666"/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rPr>
              <a:t>); }'</a:t>
            </a:r>
            <a:endParaRPr lang="en-US" sz="1700" dirty="0">
              <a:ln w="0"/>
              <a:solidFill>
                <a:srgbClr val="006666"/>
              </a:solidFill>
              <a:latin typeface="Georgia Pro" panose="02040502050405020303" pitchFamily="18" charset="0"/>
              <a:ea typeface="Noto Serif" panose="02020600060500020200" pitchFamily="18" charset="0"/>
              <a:cs typeface="Noto Serif" panose="02020600060500020200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B399051-8E57-4DE6-9FBD-F3786BFC59E4}"/>
              </a:ext>
            </a:extLst>
          </p:cNvPr>
          <p:cNvSpPr txBox="1"/>
          <p:nvPr/>
        </p:nvSpPr>
        <p:spPr>
          <a:xfrm>
            <a:off x="324015" y="4758015"/>
            <a:ext cx="11276569" cy="9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25000"/>
              </a:lnSpc>
              <a:defRPr sz="140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  <a:ea typeface="Noto Serif" panose="02020600060500020200" pitchFamily="18" charset="0"/>
                <a:cs typeface="Noto Serif" panose="02020600060500020200" pitchFamily="18" charset="0"/>
              </a:defRPr>
            </a:lvl1pPr>
          </a:lstStyle>
          <a:p>
            <a:r>
              <a:rPr lang="en-US" altLang="zh-CN" sz="1600" dirty="0"/>
              <a:t>Attaching 1 probe...</a:t>
            </a:r>
          </a:p>
          <a:p>
            <a:r>
              <a:rPr lang="en-US" altLang="zh-CN" sz="1600" dirty="0"/>
              <a:t>31251 </a:t>
            </a:r>
            <a:r>
              <a:rPr lang="en-US" altLang="zh-CN" sz="1600" dirty="0" err="1"/>
              <a:t>sh</a:t>
            </a:r>
            <a:r>
              <a:rPr lang="en-US" altLang="zh-CN" sz="1600" dirty="0"/>
              <a:t> 22895 3</a:t>
            </a:r>
          </a:p>
          <a:p>
            <a:r>
              <a:rPr lang="en-US" altLang="zh-CN" sz="1600" dirty="0"/>
              <a:t>…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01762AF-B38A-4984-92B8-8267B44B5320}"/>
              </a:ext>
            </a:extLst>
          </p:cNvPr>
          <p:cNvSpPr txBox="1"/>
          <p:nvPr/>
        </p:nvSpPr>
        <p:spPr>
          <a:xfrm>
            <a:off x="285065" y="1456630"/>
            <a:ext cx="34471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altLang="zh-CN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ebdings" panose="05030102010509060703" pitchFamily="18" charset="2"/>
              </a:rPr>
              <a:t></a:t>
            </a:r>
            <a:r>
              <a:rPr lang="sv-SE" altLang="zh-CN" dirty="0">
                <a:ln w="0"/>
                <a:solidFill>
                  <a:srgbClr val="0070C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</a:t>
            </a:r>
            <a:r>
              <a:rPr lang="sv-SE" altLang="zh-CN" spc="100" dirty="0">
                <a:ln w="0"/>
                <a:solidFill>
                  <a:srgbClr val="0066C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Georgia" panose="02040502050405020303" pitchFamily="18" charset="0"/>
              </a:rPr>
              <a:t>int kill(pid_t pid, int sig)</a:t>
            </a:r>
            <a:endParaRPr lang="zh-CN" altLang="en-US" spc="100" dirty="0">
              <a:ln w="0"/>
              <a:solidFill>
                <a:srgbClr val="0066C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193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571" y="5651677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EBA102A-76B2-438B-98F1-E14B8B179E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878" y="2285999"/>
            <a:ext cx="5398662" cy="4232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5FD3F9-6871-4516-90ED-1CD5182F35E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62217" y="236892"/>
            <a:ext cx="7020905" cy="37343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9157DDB-8529-47D7-BFC7-D15164A91AA7}"/>
              </a:ext>
            </a:extLst>
          </p:cNvPr>
          <p:cNvSpPr txBox="1"/>
          <p:nvPr/>
        </p:nvSpPr>
        <p:spPr>
          <a:xfrm>
            <a:off x="1611086" y="1289792"/>
            <a:ext cx="2355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syscall</a:t>
            </a:r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flow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BF43B2A4-9995-4432-91AC-86C011897ED5}"/>
              </a:ext>
            </a:extLst>
          </p:cNvPr>
          <p:cNvSpPr/>
          <p:nvPr/>
        </p:nvSpPr>
        <p:spPr>
          <a:xfrm>
            <a:off x="5859624" y="3526971"/>
            <a:ext cx="1548882" cy="233265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5805E35-1498-4520-83D4-10411DD5B5B2}"/>
              </a:ext>
            </a:extLst>
          </p:cNvPr>
          <p:cNvSpPr/>
          <p:nvPr/>
        </p:nvSpPr>
        <p:spPr>
          <a:xfrm>
            <a:off x="5841018" y="4279841"/>
            <a:ext cx="15247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__arm64_sys_kill </a:t>
            </a:r>
            <a:endParaRPr lang="zh-CN" altLang="en-US" sz="1400" b="1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5" name="连接符: 曲线 14">
            <a:extLst>
              <a:ext uri="{FF2B5EF4-FFF2-40B4-BE49-F238E27FC236}">
                <a16:creationId xmlns:a16="http://schemas.microsoft.com/office/drawing/2014/main" id="{703079C9-FF48-41FD-8D1E-47FF04AE139F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6288263" y="3964698"/>
            <a:ext cx="511342" cy="118944"/>
          </a:xfrm>
          <a:prstGeom prst="curvedConnector3">
            <a:avLst>
              <a:gd name="adj1" fmla="val 50000"/>
            </a:avLst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9D1C26D3-7E29-40D0-B7F1-186282251EF9}"/>
              </a:ext>
            </a:extLst>
          </p:cNvPr>
          <p:cNvGrpSpPr/>
          <p:nvPr/>
        </p:nvGrpSpPr>
        <p:grpSpPr>
          <a:xfrm>
            <a:off x="6096000" y="4235972"/>
            <a:ext cx="5603415" cy="2182877"/>
            <a:chOff x="6182591" y="4376421"/>
            <a:chExt cx="5290985" cy="2000031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50F3F5A-7929-4FB0-9769-6160922206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63587"/>
            <a:stretch/>
          </p:blipFill>
          <p:spPr>
            <a:xfrm>
              <a:off x="6182591" y="5052213"/>
              <a:ext cx="3636690" cy="13242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97945A3-D463-4898-8035-42EB93B5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t="38281"/>
            <a:stretch/>
          </p:blipFill>
          <p:spPr>
            <a:xfrm>
              <a:off x="8624919" y="4376421"/>
              <a:ext cx="2848657" cy="17581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074586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3172" y="364441"/>
            <a:ext cx="28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亮点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98060" y="1680908"/>
            <a:ext cx="9817589" cy="369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 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可以使用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Linux(Debian)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下各种强大的开发工具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gcc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/clang/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perl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/python)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直接在线编辑、编译、调试、跟踪；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 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无需搭建交叉编译，本地直接集成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Debian(arm64)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环境，可通过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apt-get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安装各种缺少的开发包，编译出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arm64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直接可用的本地程序；</a:t>
            </a:r>
          </a:p>
          <a:p>
            <a:pPr>
              <a:lnSpc>
                <a:spcPct val="200000"/>
              </a:lnSpc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  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借助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环境，可以使用常规的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perf/bcc-tools/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bpftrace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来跟踪调试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kernel</a:t>
            </a:r>
            <a:r>
              <a:rPr lang="zh-CN" altLang="en-US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，无须移植、裁剪、交叉编译；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36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形 37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262188" y="323791"/>
            <a:ext cx="56772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ustack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issue (adeb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环境</a:t>
            </a:r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)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99CD83F5-40E6-4651-A7CD-9570D6155449}"/>
              </a:ext>
            </a:extLst>
          </p:cNvPr>
          <p:cNvSpPr/>
          <p:nvPr/>
        </p:nvSpPr>
        <p:spPr bwMode="auto">
          <a:xfrm>
            <a:off x="146726" y="1581445"/>
            <a:ext cx="12047819" cy="372025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1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.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 </a:t>
            </a:r>
            <a:r>
              <a:rPr lang="en-US" sz="1600" dirty="0" err="1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bpftrace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 -e 'kprobe:__arm64_sys_openat /</a:t>
            </a:r>
            <a:r>
              <a:rPr lang="en-US" sz="1600" dirty="0" err="1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pid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 == $1/ { </a:t>
            </a:r>
            <a:r>
              <a:rPr lang="en-US" sz="1600" dirty="0" err="1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printf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("%s %s\n", comm, </a:t>
            </a:r>
            <a:r>
              <a:rPr lang="en-US" sz="1600" dirty="0" err="1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ustack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(perf)) }' `</a:t>
            </a:r>
            <a:r>
              <a:rPr lang="en-US" sz="1600" dirty="0" err="1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pidof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 </a:t>
            </a:r>
            <a:r>
              <a:rPr lang="en-US" sz="1600" dirty="0" err="1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system_server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25400" dist="25400" dir="5400000" algn="ctr" rotWithShape="0">
                    <a:srgbClr val="6E747A">
                      <a:alpha val="41000"/>
                    </a:srgbClr>
                  </a:outerShdw>
                </a:effectLst>
                <a:latin typeface="思源黑体 CN Normal" panose="020B0400000000000000"/>
                <a:ea typeface="思源黑体 CN Normal" panose="020B0400000000000000"/>
              </a:rPr>
              <a:t>`</a:t>
            </a:r>
            <a:endParaRPr sz="1600" dirty="0">
              <a:ln w="0"/>
              <a:solidFill>
                <a:srgbClr val="006666"/>
              </a:solidFill>
              <a:effectLst>
                <a:outerShdw blurRad="25400" dist="25400" dir="5400000" algn="ctr" rotWithShape="0">
                  <a:srgbClr val="6E747A">
                    <a:alpha val="41000"/>
                  </a:srgbClr>
                </a:outerShdw>
              </a:effectLst>
              <a:latin typeface="思源黑体 CN Normal" panose="020B0400000000000000"/>
              <a:ea typeface="思源黑体 CN Normal" panose="020B040000000000000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DF47AB-E6AE-4139-B921-49629794792A}"/>
              </a:ext>
            </a:extLst>
          </p:cNvPr>
          <p:cNvSpPr txBox="1"/>
          <p:nvPr/>
        </p:nvSpPr>
        <p:spPr>
          <a:xfrm>
            <a:off x="454586" y="2032371"/>
            <a:ext cx="11276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getTemperature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76254d925c __openat+12 (/apex/</a:t>
            </a:r>
            <a:r>
              <a:rPr lang="en-US" altLang="zh-CN" sz="1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com.android.runtime</a:t>
            </a:r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/lib64/bionic/libc.so)</a:t>
            </a:r>
          </a:p>
          <a:p>
            <a:r>
              <a:rPr lang="en-US" altLang="zh-CN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74e04db01c 0x74e04db01c ([unknown])</a:t>
            </a:r>
          </a:p>
          <a:p>
            <a:r>
              <a:rPr lang="en-US" altLang="zh-CN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74e04dae08 0x74e04dae08 ([unknown])</a:t>
            </a:r>
          </a:p>
          <a:p>
            <a:r>
              <a:rPr lang="en-US" altLang="zh-CN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   7502513744 0x7502513744 ([unknown])</a:t>
            </a:r>
            <a:endParaRPr lang="en-US" altLang="zh-CN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…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BD62F6-BEE4-4FFC-8D68-F3A8F283C775}"/>
              </a:ext>
            </a:extLst>
          </p:cNvPr>
          <p:cNvSpPr/>
          <p:nvPr/>
        </p:nvSpPr>
        <p:spPr bwMode="auto">
          <a:xfrm>
            <a:off x="156057" y="3892511"/>
            <a:ext cx="12197673" cy="33855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2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.</a:t>
            </a:r>
            <a:r>
              <a:rPr lang="en-US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 </a:t>
            </a:r>
            <a:r>
              <a:rPr lang="en-US" altLang="zh-CN" sz="1600" dirty="0" err="1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bpftrace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 -e 'u:/system/framework/arm64/</a:t>
            </a:r>
            <a:r>
              <a:rPr lang="en-US" altLang="zh-CN" sz="1600" dirty="0" err="1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boot-framework.oat:android.app.Activity.onCreate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  { </a:t>
            </a:r>
            <a:r>
              <a:rPr lang="en-US" altLang="zh-CN" sz="1600" dirty="0" err="1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printf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("%s\</a:t>
            </a:r>
            <a:r>
              <a:rPr lang="en-US" altLang="zh-CN" sz="1600" dirty="0" err="1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n%s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\n", comm, </a:t>
            </a:r>
            <a:r>
              <a:rPr lang="en-US" altLang="zh-CN" sz="1600" dirty="0" err="1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ustack</a:t>
            </a:r>
            <a:r>
              <a:rPr lang="en-US" altLang="zh-CN" sz="1600" dirty="0">
                <a:ln w="0"/>
                <a:solidFill>
                  <a:srgbClr val="006666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ea typeface="思源黑体 CN Normal" panose="020B0400000000000000"/>
              </a:rPr>
              <a:t>(perf)); }'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ABD94D6-2EBA-4838-A3D2-42D8C17D75FB}"/>
              </a:ext>
            </a:extLst>
          </p:cNvPr>
          <p:cNvSpPr txBox="1"/>
          <p:nvPr/>
        </p:nvSpPr>
        <p:spPr>
          <a:xfrm>
            <a:off x="454586" y="4320186"/>
            <a:ext cx="11276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n w="0"/>
                <a:solidFill>
                  <a:srgbClr val="C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 probes to attach</a:t>
            </a:r>
          </a:p>
          <a:p>
            <a:endParaRPr lang="en-US" altLang="zh-CN" sz="1600" dirty="0">
              <a:ln w="0"/>
              <a:solidFill>
                <a:srgbClr val="C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763861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7200DE1-E25A-4157-9346-D3BE018AEBBF}"/>
              </a:ext>
            </a:extLst>
          </p:cNvPr>
          <p:cNvSpPr txBox="1"/>
          <p:nvPr/>
        </p:nvSpPr>
        <p:spPr>
          <a:xfrm>
            <a:off x="571306" y="350287"/>
            <a:ext cx="107729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a typeface="思源黑体 CN Normal" panose="020B0400000000000000"/>
              </a:rPr>
              <a:t># file /apex/com.android.runtime/lib64/bionic/libc.so  </a:t>
            </a:r>
            <a:r>
              <a:rPr lang="en-US" altLang="zh-CN" sz="1600" b="1" dirty="0">
                <a:solidFill>
                  <a:srgbClr val="008000"/>
                </a:solidFill>
                <a:ea typeface="思源黑体 CN Normal" panose="020B0400000000000000"/>
              </a:rPr>
              <a:t>( not stripped </a:t>
            </a:r>
            <a:r>
              <a:rPr lang="zh-CN" altLang="en-US" sz="1600" b="1" dirty="0">
                <a:solidFill>
                  <a:srgbClr val="008000"/>
                </a:solidFill>
                <a:ea typeface="思源黑体 CN Normal" panose="020B0400000000000000"/>
              </a:rPr>
              <a:t>意味着还可以使用</a:t>
            </a:r>
            <a:r>
              <a:rPr lang="en-US" altLang="zh-CN" sz="1600" b="1" dirty="0" err="1">
                <a:solidFill>
                  <a:srgbClr val="008000"/>
                </a:solidFill>
                <a:ea typeface="思源黑体 CN Normal" panose="020B0400000000000000"/>
              </a:rPr>
              <a:t>uprobe</a:t>
            </a:r>
            <a:r>
              <a:rPr lang="en-US" altLang="zh-CN" sz="1600" b="1" dirty="0">
                <a:solidFill>
                  <a:srgbClr val="008000"/>
                </a:solidFill>
                <a:ea typeface="思源黑体 CN Normal" panose="020B0400000000000000"/>
              </a:rPr>
              <a:t> )</a:t>
            </a:r>
          </a:p>
          <a:p>
            <a:r>
              <a:rPr lang="en-US" altLang="zh-CN" dirty="0">
                <a:ea typeface="思源黑体 CN Normal" panose="020B0400000000000000"/>
              </a:rPr>
              <a:t>  /apex/</a:t>
            </a:r>
            <a:r>
              <a:rPr lang="en-US" altLang="zh-CN" dirty="0" err="1">
                <a:ea typeface="思源黑体 CN Normal" panose="020B0400000000000000"/>
              </a:rPr>
              <a:t>com.android.runtime</a:t>
            </a:r>
            <a:r>
              <a:rPr lang="en-US" altLang="zh-CN" dirty="0">
                <a:ea typeface="思源黑体 CN Normal" panose="020B0400000000000000"/>
              </a:rPr>
              <a:t>/lib64/bionic/libc.so: ELF 64-bit LSB shared object, ARM aarch64, version 1   </a:t>
            </a:r>
          </a:p>
          <a:p>
            <a:r>
              <a:rPr lang="en-US" altLang="zh-CN" dirty="0">
                <a:ea typeface="思源黑体 CN Normal" panose="020B0400000000000000"/>
              </a:rPr>
              <a:t>  (SYSV), dynamically linked, </a:t>
            </a:r>
            <a:r>
              <a:rPr lang="en-US" altLang="zh-CN" dirty="0" err="1">
                <a:ea typeface="思源黑体 CN Normal" panose="020B0400000000000000"/>
              </a:rPr>
              <a:t>BuildID</a:t>
            </a:r>
            <a:r>
              <a:rPr lang="en-US" altLang="zh-CN" dirty="0">
                <a:ea typeface="思源黑体 CN Normal" panose="020B0400000000000000"/>
              </a:rPr>
              <a:t>[md5/</a:t>
            </a:r>
            <a:r>
              <a:rPr lang="en-US" altLang="zh-CN" dirty="0" err="1">
                <a:ea typeface="思源黑体 CN Normal" panose="020B0400000000000000"/>
              </a:rPr>
              <a:t>uuid</a:t>
            </a:r>
            <a:r>
              <a:rPr lang="en-US" altLang="zh-CN" dirty="0">
                <a:ea typeface="思源黑体 CN Normal" panose="020B0400000000000000"/>
              </a:rPr>
              <a:t>]=59222d1015276d9a9031ee1ea28c0bcd, </a:t>
            </a:r>
            <a:r>
              <a:rPr lang="en-US" altLang="zh-CN" b="1" dirty="0">
                <a:solidFill>
                  <a:srgbClr val="C00000"/>
                </a:solidFill>
                <a:ea typeface="思源黑体 CN Normal" panose="020B0400000000000000"/>
              </a:rPr>
              <a:t>not stripped</a:t>
            </a:r>
          </a:p>
          <a:p>
            <a:endParaRPr lang="en-US" altLang="zh-CN" dirty="0">
              <a:solidFill>
                <a:srgbClr val="C00000"/>
              </a:solidFill>
              <a:ea typeface="思源黑体 CN Normal" panose="020B0400000000000000"/>
            </a:endParaRPr>
          </a:p>
          <a:p>
            <a:r>
              <a:rPr lang="en-US" altLang="zh-CN" b="1" dirty="0">
                <a:solidFill>
                  <a:schemeClr val="accent1"/>
                </a:solidFill>
                <a:ea typeface="思源黑体 CN Normal" panose="020B0400000000000000"/>
              </a:rPr>
              <a:t># file /system/framework/oat/arm64/</a:t>
            </a:r>
            <a:r>
              <a:rPr lang="en-US" altLang="zh-CN" b="1" dirty="0" err="1">
                <a:solidFill>
                  <a:schemeClr val="accent1"/>
                </a:solidFill>
                <a:ea typeface="思源黑体 CN Normal" panose="020B0400000000000000"/>
              </a:rPr>
              <a:t>oplus-services.odex</a:t>
            </a:r>
            <a:endParaRPr lang="en-US" altLang="zh-CN" b="1" dirty="0">
              <a:solidFill>
                <a:schemeClr val="accent1"/>
              </a:solidFill>
              <a:ea typeface="思源黑体 CN Normal" panose="020B0400000000000000"/>
            </a:endParaRPr>
          </a:p>
          <a:p>
            <a:r>
              <a:rPr lang="en-US" altLang="zh-CN" dirty="0">
                <a:solidFill>
                  <a:srgbClr val="006666"/>
                </a:solidFill>
                <a:ea typeface="思源黑体 CN Normal" panose="020B0400000000000000"/>
              </a:rPr>
              <a:t>/system/framework/oat/arm64/</a:t>
            </a:r>
            <a:r>
              <a:rPr lang="en-US" altLang="zh-CN" dirty="0" err="1">
                <a:solidFill>
                  <a:srgbClr val="006666"/>
                </a:solidFill>
                <a:ea typeface="思源黑体 CN Normal" panose="020B0400000000000000"/>
              </a:rPr>
              <a:t>oplus-services.odex</a:t>
            </a:r>
            <a:r>
              <a:rPr lang="en-US" altLang="zh-CN" dirty="0">
                <a:solidFill>
                  <a:srgbClr val="006666"/>
                </a:solidFill>
                <a:ea typeface="思源黑体 CN Normal" panose="020B0400000000000000"/>
              </a:rPr>
              <a:t>: ELF 64-bit LSB shared object, ARM aarch64, version 1 (GNU/Linux), dynamically linked, </a:t>
            </a:r>
            <a:r>
              <a:rPr lang="en-US" altLang="zh-CN" dirty="0" err="1">
                <a:solidFill>
                  <a:srgbClr val="006666"/>
                </a:solidFill>
                <a:ea typeface="思源黑体 CN Normal" panose="020B0400000000000000"/>
              </a:rPr>
              <a:t>BuildID</a:t>
            </a:r>
            <a:r>
              <a:rPr lang="en-US" altLang="zh-CN" dirty="0">
                <a:solidFill>
                  <a:srgbClr val="006666"/>
                </a:solidFill>
                <a:ea typeface="思源黑体 CN Normal" panose="020B0400000000000000"/>
              </a:rPr>
              <a:t>[sha1]=8564bd48a484a18502f34962b3f09573e6fee5ad, </a:t>
            </a:r>
            <a:r>
              <a:rPr lang="en-US" altLang="zh-CN" b="1" dirty="0">
                <a:solidFill>
                  <a:srgbClr val="C00000"/>
                </a:solidFill>
                <a:ea typeface="思源黑体 CN Normal" panose="020B0400000000000000"/>
              </a:rPr>
              <a:t>stripped</a:t>
            </a:r>
            <a:endParaRPr lang="zh-CN" altLang="en-US" b="1" dirty="0">
              <a:solidFill>
                <a:srgbClr val="C00000"/>
              </a:solidFill>
              <a:ea typeface="思源黑体 CN Normal" panose="020B040000000000000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1DE6AB3-FA36-497B-BA4A-E5DB87547C33}"/>
              </a:ext>
            </a:extLst>
          </p:cNvPr>
          <p:cNvGrpSpPr/>
          <p:nvPr/>
        </p:nvGrpSpPr>
        <p:grpSpPr>
          <a:xfrm>
            <a:off x="2142537" y="2700084"/>
            <a:ext cx="8421275" cy="3629532"/>
            <a:chOff x="2142537" y="2547684"/>
            <a:chExt cx="8421275" cy="3629532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0E5F4C1-7148-47C7-9C29-7F3091EF2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42537" y="2547684"/>
              <a:ext cx="8421275" cy="3629532"/>
            </a:xfrm>
            <a:prstGeom prst="rect">
              <a:avLst/>
            </a:prstGeom>
          </p:spPr>
        </p:pic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E4F7DBFD-2692-492E-B892-39D4EF755594}"/>
                </a:ext>
              </a:extLst>
            </p:cNvPr>
            <p:cNvSpPr/>
            <p:nvPr/>
          </p:nvSpPr>
          <p:spPr>
            <a:xfrm>
              <a:off x="2238375" y="5753099"/>
              <a:ext cx="1695450" cy="228600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9" name="图形 8" descr="帮助">
            <a:extLst>
              <a:ext uri="{FF2B5EF4-FFF2-40B4-BE49-F238E27FC236}">
                <a16:creationId xmlns:a16="http://schemas.microsoft.com/office/drawing/2014/main" id="{68A9E1CD-15E5-455B-A1F1-E766EB13E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606575">
            <a:off x="1247997" y="5749522"/>
            <a:ext cx="540554" cy="540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485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>
            <a:extLst>
              <a:ext uri="{FF2B5EF4-FFF2-40B4-BE49-F238E27FC236}">
                <a16:creationId xmlns:a16="http://schemas.microsoft.com/office/drawing/2014/main" id="{948D627B-5166-4B04-A733-C9FDE73C5A93}"/>
              </a:ext>
            </a:extLst>
          </p:cNvPr>
          <p:cNvSpPr/>
          <p:nvPr/>
        </p:nvSpPr>
        <p:spPr>
          <a:xfrm>
            <a:off x="6515100" y="2781300"/>
            <a:ext cx="5429251" cy="12954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en-US" altLang="zh-CN" dirty="0" err="1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usr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/lib/debug/.build-id/</a:t>
            </a:r>
          </a:p>
          <a:p>
            <a:pPr algn="ctr"/>
            <a:r>
              <a:rPr lang="en-US" altLang="zh-CN" dirty="0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{</a:t>
            </a:r>
            <a:r>
              <a:rPr lang="en-US" altLang="zh-CN" dirty="0" err="1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buildid</a:t>
            </a:r>
            <a:r>
              <a:rPr lang="en-US" altLang="zh-CN" dirty="0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[0]}{</a:t>
            </a:r>
            <a:r>
              <a:rPr lang="en-US" altLang="zh-CN" dirty="0" err="1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buildid</a:t>
            </a:r>
            <a:r>
              <a:rPr lang="en-US" altLang="zh-CN" dirty="0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[1]}/{</a:t>
            </a:r>
            <a:r>
              <a:rPr lang="en-US" altLang="zh-CN" dirty="0" err="1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buildid</a:t>
            </a:r>
            <a:r>
              <a:rPr lang="en-US" altLang="zh-CN" dirty="0">
                <a:solidFill>
                  <a:srgbClr val="FFFF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+ 2}</a:t>
            </a:r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.debug</a:t>
            </a:r>
            <a:endParaRPr lang="zh-CN" altLang="en-US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43FD511D-C667-44B6-891A-914282454C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5653158"/>
              </p:ext>
            </p:extLst>
          </p:nvPr>
        </p:nvGraphicFramePr>
        <p:xfrm>
          <a:off x="812800" y="614367"/>
          <a:ext cx="3616325" cy="5610216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3616325">
                  <a:extLst>
                    <a:ext uri="{9D8B030D-6E8A-4147-A177-3AD203B41FA5}">
                      <a16:colId xmlns:a16="http://schemas.microsoft.com/office/drawing/2014/main" val="137540363"/>
                    </a:ext>
                  </a:extLst>
                </a:gridCol>
              </a:tblGrid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Android 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odex</a:t>
                      </a:r>
                      <a:endParaRPr lang="en-US" altLang="zh-CN" dirty="0"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1574513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FF00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b="1" dirty="0" err="1">
                          <a:solidFill>
                            <a:srgbClr val="FFFF00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note.gpu.build</a:t>
                      </a:r>
                      <a:r>
                        <a:rPr lang="en-US" altLang="zh-CN" b="1" dirty="0">
                          <a:solidFill>
                            <a:srgbClr val="FFFF00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-id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2861269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rodata</a:t>
                      </a:r>
                      <a:endParaRPr lang="en-US" altLang="zh-CN" dirty="0"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8033734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.text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26166666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bss</a:t>
                      </a:r>
                      <a:endParaRPr lang="en-US" altLang="zh-CN" dirty="0"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89672007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dex</a:t>
                      </a:r>
                      <a:endParaRPr lang="en-US" altLang="zh-CN" dirty="0"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499331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dynstr</a:t>
                      </a:r>
                      <a:endParaRPr lang="en-US" altLang="zh-CN" dirty="0"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1418816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dynsym</a:t>
                      </a:r>
                      <a:endParaRPr lang="en-US" altLang="zh-CN" dirty="0"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3433983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.hash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9717990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.dynamic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02278313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rgbClr val="FFC000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b="1" dirty="0" err="1">
                          <a:solidFill>
                            <a:srgbClr val="FFC000"/>
                          </a:solidFill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gnu_debugdata</a:t>
                      </a:r>
                      <a:endParaRPr lang="en-US" altLang="zh-CN" b="1" dirty="0">
                        <a:solidFill>
                          <a:srgbClr val="FFC000"/>
                        </a:solidFill>
                        <a:latin typeface="DejaVu Sans Mono" panose="020B0609030804020204" pitchFamily="49" charset="0"/>
                        <a:ea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59627097"/>
                  </a:ext>
                </a:extLst>
              </a:tr>
              <a:tr h="46751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.</a:t>
                      </a:r>
                      <a:r>
                        <a:rPr lang="en-US" altLang="zh-CN" dirty="0" err="1">
                          <a:latin typeface="DejaVu Sans Mono" panose="020B0609030804020204" pitchFamily="49" charset="0"/>
                          <a:ea typeface="DejaVu Sans Mono" panose="020B0609030804020204" pitchFamily="49" charset="0"/>
                          <a:cs typeface="DejaVu Sans Mono" panose="020B0609030804020204" pitchFamily="49" charset="0"/>
                        </a:rPr>
                        <a:t>shstrstab</a:t>
                      </a:r>
                      <a:endParaRPr lang="zh-CN" altLang="en-US" dirty="0">
                        <a:latin typeface="DejaVu Sans Mono" panose="020B0609030804020204" pitchFamily="49" charset="0"/>
                        <a:cs typeface="DejaVu Sans Mono" panose="020B060903080402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3038257"/>
                  </a:ext>
                </a:extLst>
              </a:tr>
            </a:tbl>
          </a:graphicData>
        </a:graphic>
      </p:graphicFrame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086BC3B3-27DE-45D7-BE22-8BE98E69AF80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343400" y="3429000"/>
            <a:ext cx="2171700" cy="2143125"/>
          </a:xfrm>
          <a:prstGeom prst="curvedConnector3">
            <a:avLst>
              <a:gd name="adj1" fmla="val 50000"/>
            </a:avLst>
          </a:prstGeom>
          <a:ln w="57150">
            <a:prstDash val="sysDash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2404AE59-6105-46CC-A24E-E7FA4D29D642}"/>
              </a:ext>
            </a:extLst>
          </p:cNvPr>
          <p:cNvSpPr txBox="1"/>
          <p:nvPr/>
        </p:nvSpPr>
        <p:spPr>
          <a:xfrm>
            <a:off x="5334000" y="4591050"/>
            <a:ext cx="8002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err="1">
                <a:solidFill>
                  <a:schemeClr val="accent1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unxz</a:t>
            </a:r>
            <a:endParaRPr lang="zh-CN" altLang="en-US" sz="2000" dirty="0">
              <a:solidFill>
                <a:schemeClr val="accent1"/>
              </a:solidFill>
              <a:latin typeface="DejaVu Sans Mono" panose="020B0609030804020204" pitchFamily="49" charset="0"/>
              <a:cs typeface="DejaVu Sans Mono" panose="020B0609030804020204" pitchFamily="49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B1B1A5-FA2F-4A81-904F-504F841B4AB2}"/>
              </a:ext>
            </a:extLst>
          </p:cNvPr>
          <p:cNvSpPr txBox="1"/>
          <p:nvPr/>
        </p:nvSpPr>
        <p:spPr>
          <a:xfrm>
            <a:off x="6515100" y="1395621"/>
            <a:ext cx="50577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尝试修改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bcc, 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将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.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gnu_debugdata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 section </a:t>
            </a:r>
          </a:p>
          <a:p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xz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解压到符号目录以便于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bcc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omic Sans MS" panose="030F0702030302020204" pitchFamily="66" charset="0"/>
              </a:rPr>
              <a:t>解析符号</a:t>
            </a:r>
          </a:p>
        </p:txBody>
      </p:sp>
    </p:spTree>
    <p:extLst>
      <p:ext uri="{BB962C8B-B14F-4D97-AF65-F5344CB8AC3E}">
        <p14:creationId xmlns:p14="http://schemas.microsoft.com/office/powerpoint/2010/main" val="8885209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448A8D39-A3AC-437B-ABE6-8C65CDAF58F9}"/>
              </a:ext>
            </a:extLst>
          </p:cNvPr>
          <p:cNvSpPr txBox="1"/>
          <p:nvPr/>
        </p:nvSpPr>
        <p:spPr>
          <a:xfrm>
            <a:off x="301336" y="5415647"/>
            <a:ext cx="11755917" cy="917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后续用户态调用栈解析也可考虑使用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Android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自带的</a:t>
            </a:r>
            <a:r>
              <a:rPr lang="en-US" altLang="zh-CN" sz="19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libunwindstack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( 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支持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elf/</a:t>
            </a:r>
            <a:r>
              <a:rPr lang="en-US" altLang="zh-CN" sz="19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dex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/oat/</a:t>
            </a:r>
            <a:r>
              <a:rPr lang="en-US" altLang="zh-CN" sz="190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jit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/... )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 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需要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</a:t>
            </a:r>
            <a:r>
              <a:rPr lang="en-US" altLang="zh-CN" sz="19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stack+regs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支持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; 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且需考虑权限问题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  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比如并非所有 </a:t>
            </a:r>
            <a:r>
              <a:rPr lang="en-US" altLang="zh-CN" sz="19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bpfdomain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进程都有权限遍历所有进程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maps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中</a:t>
            </a:r>
            <a:r>
              <a:rPr lang="en-US" altLang="zh-CN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elf</a:t>
            </a:r>
            <a:r>
              <a:rPr lang="zh-CN" altLang="en-US" sz="19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B66355-C1FE-4797-81D8-046174907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945" y="3521215"/>
            <a:ext cx="11434109" cy="1505338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ED7D93D4-B6C1-459C-AE94-5AABCDFE2E32}"/>
              </a:ext>
            </a:extLst>
          </p:cNvPr>
          <p:cNvGrpSpPr/>
          <p:nvPr/>
        </p:nvGrpSpPr>
        <p:grpSpPr>
          <a:xfrm>
            <a:off x="378945" y="485940"/>
            <a:ext cx="11434109" cy="2679475"/>
            <a:chOff x="378945" y="415935"/>
            <a:chExt cx="11434109" cy="267947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93B4F63-A2CB-450F-A42A-A6E55F64C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945" y="415935"/>
              <a:ext cx="11434109" cy="2679475"/>
            </a:xfrm>
            <a:prstGeom prst="rect">
              <a:avLst/>
            </a:prstGeom>
          </p:spPr>
        </p:pic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024E3753-9EF2-48DF-A6DC-68C4E5808563}"/>
                </a:ext>
              </a:extLst>
            </p:cNvPr>
            <p:cNvSpPr/>
            <p:nvPr/>
          </p:nvSpPr>
          <p:spPr>
            <a:xfrm>
              <a:off x="989045" y="1436914"/>
              <a:ext cx="7109926" cy="205274"/>
            </a:xfrm>
            <a:prstGeom prst="round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5800" dirty="0"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14" name="图形 13" descr="雷龙">
            <a:extLst>
              <a:ext uri="{FF2B5EF4-FFF2-40B4-BE49-F238E27FC236}">
                <a16:creationId xmlns:a16="http://schemas.microsoft.com/office/drawing/2014/main" id="{F076E369-4304-4EE3-ACFE-2EE3C0985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3964" y="5314587"/>
            <a:ext cx="563045" cy="56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23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AA6F0F-C5C2-4621-A87B-3F5F9D6FC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0575" y="85725"/>
            <a:ext cx="7429500" cy="6686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AACF70B-348B-4309-BD53-ED796A335DD6}"/>
              </a:ext>
            </a:extLst>
          </p:cNvPr>
          <p:cNvSpPr txBox="1"/>
          <p:nvPr/>
        </p:nvSpPr>
        <p:spPr>
          <a:xfrm>
            <a:off x="1104899" y="3114675"/>
            <a:ext cx="6638925" cy="19006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当前</a:t>
            </a:r>
            <a:r>
              <a:rPr lang="en-US" altLang="zh-CN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eBPF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kernel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实现中获取 </a:t>
            </a:r>
            <a:r>
              <a:rPr lang="en-US" altLang="zh-CN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ustack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仅通过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frame-pointer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展开各级栈帧，而 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Android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生成的 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oat/</a:t>
            </a:r>
            <a:r>
              <a:rPr lang="en-US" altLang="zh-CN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odex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默认均 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omit-frame-pointer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，导致 </a:t>
            </a:r>
            <a:r>
              <a:rPr lang="en-US" altLang="zh-CN" sz="16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callstack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从源头上无法正确获取  </a:t>
            </a:r>
            <a:r>
              <a:rPr lang="en-US" altLang="zh-CN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…</a:t>
            </a:r>
          </a:p>
          <a:p>
            <a:pPr>
              <a:lnSpc>
                <a:spcPct val="150000"/>
              </a:lnSpc>
            </a:pPr>
            <a:endParaRPr lang="en-US" altLang="zh-CN" sz="16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     </a:t>
            </a:r>
            <a:r>
              <a:rPr lang="zh-CN" altLang="en-US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硬伤，最好是 </a:t>
            </a:r>
            <a:r>
              <a:rPr lang="en-US" altLang="zh-CN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kernel </a:t>
            </a:r>
            <a:r>
              <a:rPr lang="zh-CN" altLang="en-US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支持 </a:t>
            </a:r>
            <a:r>
              <a:rPr lang="en-US" altLang="zh-CN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arm64 LBR </a:t>
            </a:r>
            <a:r>
              <a:rPr lang="zh-CN" altLang="en-US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方式获取</a:t>
            </a:r>
            <a:r>
              <a:rPr lang="en-US" altLang="zh-CN" sz="1600" dirty="0" err="1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callstack</a:t>
            </a:r>
            <a:r>
              <a:rPr lang="en-US" altLang="zh-CN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</a:t>
            </a:r>
            <a:r>
              <a:rPr lang="zh-CN" altLang="en-US" sz="1600" dirty="0">
                <a:ln w="0"/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？</a:t>
            </a:r>
            <a:endParaRPr lang="en-US" altLang="zh-CN" sz="1600" dirty="0">
              <a:ln w="0"/>
              <a:solidFill>
                <a:schemeClr val="accent2">
                  <a:lumMod val="75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pic>
        <p:nvPicPr>
          <p:cNvPr id="9" name="图形 8" descr="困惑的脸，没有填充">
            <a:extLst>
              <a:ext uri="{FF2B5EF4-FFF2-40B4-BE49-F238E27FC236}">
                <a16:creationId xmlns:a16="http://schemas.microsoft.com/office/drawing/2014/main" id="{27A397A7-D639-4D8A-9771-BBD5602117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4424" y="4462874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7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086" y="2243172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68657" y="2518848"/>
            <a:ext cx="84232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Analyzing issues with </a:t>
            </a:r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9104" y="241492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06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855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64890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Analyzing issues with 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11" name="图形 1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598F723-CDC7-4E78-9AA6-87657335727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130" y="1660977"/>
            <a:ext cx="11567740" cy="380637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135A76-9F06-4090-B6A4-E2F39D894156}"/>
              </a:ext>
            </a:extLst>
          </p:cNvPr>
          <p:cNvSpPr txBox="1"/>
          <p:nvPr/>
        </p:nvSpPr>
        <p:spPr>
          <a:xfrm>
            <a:off x="3254986" y="5803811"/>
            <a:ext cx="5181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UI</a:t>
            </a:r>
            <a:r>
              <a:rPr lang="zh-CN" altLang="en-US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主线程大量</a:t>
            </a:r>
            <a:r>
              <a:rPr lang="en-US" altLang="zh-CN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</a:t>
            </a:r>
            <a:r>
              <a:rPr lang="zh-CN" altLang="en-US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状态，</a:t>
            </a:r>
            <a:r>
              <a:rPr lang="en-US" altLang="zh-CN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block</a:t>
            </a:r>
            <a:r>
              <a:rPr lang="zh-CN" altLang="en-US" dirty="0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在 </a:t>
            </a:r>
            <a:r>
              <a:rPr lang="en-US" altLang="zh-CN" dirty="0" err="1">
                <a:ln w="0">
                  <a:solidFill>
                    <a:schemeClr val="accent2">
                      <a:lumMod val="50000"/>
                    </a:schemeClr>
                  </a:solidFill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proc_cgroup_show</a:t>
            </a:r>
            <a:endParaRPr lang="zh-CN" altLang="en-US" dirty="0">
              <a:ln w="0">
                <a:solidFill>
                  <a:schemeClr val="accent2">
                    <a:lumMod val="50000"/>
                  </a:schemeClr>
                </a:solidFill>
              </a:ln>
              <a:solidFill>
                <a:schemeClr val="accent2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9FA5B01-6832-4120-A650-34122E28FBB0}"/>
              </a:ext>
            </a:extLst>
          </p:cNvPr>
          <p:cNvSpPr/>
          <p:nvPr/>
        </p:nvSpPr>
        <p:spPr>
          <a:xfrm>
            <a:off x="295384" y="5210389"/>
            <a:ext cx="3458260" cy="270328"/>
          </a:xfrm>
          <a:prstGeom prst="round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8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462182-436F-48ED-A837-2C76BB30251E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06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7583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C99076E-6169-44AE-B2EB-A3132D548B03}"/>
              </a:ext>
            </a:extLst>
          </p:cNvPr>
          <p:cNvSpPr/>
          <p:nvPr/>
        </p:nvSpPr>
        <p:spPr>
          <a:xfrm>
            <a:off x="409520" y="325844"/>
            <a:ext cx="4876818" cy="6084481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1400" b="1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/* cgroup_mutext.bt */</a:t>
            </a:r>
          </a:p>
          <a:p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BEGIN {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cgm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=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kaddr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("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cgroup_mutex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"); 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}</a:t>
            </a:r>
          </a:p>
          <a:p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kprobe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:__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mutex_lock_slowpath</a:t>
            </a:r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/arg0 == 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cgm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{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lock_start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tid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 =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nsecs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;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}</a:t>
            </a:r>
          </a:p>
          <a:p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kprobe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:__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mutex_unlock_slowpath</a:t>
            </a:r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/arg0 == 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cgm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&amp;&amp; 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lock_start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tid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]/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{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printf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("%d\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t%s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\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t%ld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\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t%s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\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t%s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\n",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pid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, comm, 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         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nsecs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- 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lock_start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tid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],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kstack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(4), 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ustack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(8)); 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delete(@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lock_start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[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tid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]);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}</a:t>
            </a:r>
          </a:p>
          <a:p>
            <a:endParaRPr lang="en-US" altLang="zh-CN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END {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clear(@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lock_start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);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clear(@</a:t>
            </a:r>
            <a:r>
              <a:rPr lang="en-US" altLang="zh-CN" sz="1400" dirty="0" err="1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cgm</a:t>
            </a:r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);</a:t>
            </a:r>
          </a:p>
          <a:p>
            <a:r>
              <a:rPr lang="en-US" altLang="zh-CN" sz="1400" dirty="0">
                <a:ln w="0"/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}</a:t>
            </a:r>
            <a:endParaRPr lang="zh-CN" altLang="en-US" sz="1400" dirty="0">
              <a:ln w="0"/>
              <a:solidFill>
                <a:schemeClr val="tx1">
                  <a:lumMod val="65000"/>
                  <a:lumOff val="3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68226AC-287C-4360-BE07-99A91D177F5C}"/>
              </a:ext>
            </a:extLst>
          </p:cNvPr>
          <p:cNvSpPr/>
          <p:nvPr/>
        </p:nvSpPr>
        <p:spPr>
          <a:xfrm>
            <a:off x="5558270" y="647700"/>
            <a:ext cx="5314950" cy="3705225"/>
          </a:xfrm>
          <a:prstGeom prst="rect">
            <a:avLst/>
          </a:prstGeom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zh-CN" altLang="en-US" sz="1400" dirty="0">
                <a:ln w="0"/>
                <a:solidFill>
                  <a:srgbClr val="008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目标进程出现大量此类调用栈</a:t>
            </a:r>
            <a:endParaRPr lang="en-US" altLang="zh-CN" sz="1400" dirty="0">
              <a:ln w="0"/>
              <a:solidFill>
                <a:srgbClr val="008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endParaRPr lang="en-US" altLang="zh-C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7643    </a:t>
            </a:r>
            <a:r>
              <a:rPr lang="en-US" altLang="zh-C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com.xxx.yyy</a:t>
            </a:r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5260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__mutex_unlock_slowpath+0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proc_cgroup_show+1140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proc_single_show+112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seq_read+468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read+12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android::base::</a:t>
            </a:r>
            <a:r>
              <a:rPr lang="en-US" altLang="zh-C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ReadFileToString</a:t>
            </a:r>
            <a:endParaRPr lang="en-US" altLang="zh-C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</a:t>
            </a:r>
            <a:r>
              <a:rPr lang="en-US" altLang="zh-C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CgroupController</a:t>
            </a:r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::</a:t>
            </a:r>
            <a:r>
              <a:rPr lang="en-US" altLang="zh-C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GetTaskGroup</a:t>
            </a:r>
            <a:endParaRPr lang="en-US" altLang="zh-CN" sz="1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get_sched_policy+136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android_os_Process_getProcessGroup+60</a:t>
            </a: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</a:t>
            </a:r>
            <a:r>
              <a:rPr lang="en-US" altLang="zh-CN" sz="14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android.os.Xxxx.</a:t>
            </a:r>
            <a:r>
              <a:rPr lang="en-US" altLang="zh-CN" sz="1400" dirty="0" err="1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getSchedGroup</a:t>
            </a:r>
            <a:endParaRPr lang="en-US" altLang="zh-CN" sz="1400" dirty="0">
              <a:ln w="0"/>
              <a:solidFill>
                <a:srgbClr val="C0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  <a:p>
            <a:r>
              <a:rPr lang="en-US" altLang="zh-CN" sz="1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...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99E790-8B98-4568-855B-DEB7D3A6BCB9}"/>
              </a:ext>
            </a:extLst>
          </p:cNvPr>
          <p:cNvSpPr txBox="1"/>
          <p:nvPr/>
        </p:nvSpPr>
        <p:spPr>
          <a:xfrm>
            <a:off x="5501120" y="4724400"/>
            <a:ext cx="6857996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[ </a:t>
            </a:r>
            <a:r>
              <a:rPr lang="zh-CN" alt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解决办法 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]</a:t>
            </a:r>
            <a:endParaRPr lang="en-US" altLang="zh-CN" sz="1400" dirty="0">
              <a:latin typeface="DejaVu Sans Mono" panose="020B0609030804020204" pitchFamily="49" charset="0"/>
              <a:ea typeface="DejaVu Sans Mono" panose="020B0609030804020204" pitchFamily="49" charset="0"/>
              <a:cs typeface="DejaVu Sans Mono" panose="020B0609030804020204" pitchFamily="49" charset="0"/>
            </a:endParaRP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private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boolean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isForegroundApp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(int </a:t>
            </a:r>
            <a:r>
              <a:rPr lang="en-US" altLang="zh-CN" sz="1400" dirty="0" err="1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pid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{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-    return (</a:t>
            </a:r>
            <a:r>
              <a:rPr lang="en-US" altLang="zh-CN" sz="1400" dirty="0" err="1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getSchedGroup</a:t>
            </a:r>
            <a:r>
              <a:rPr lang="en-US" altLang="zh-CN" sz="14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(</a:t>
            </a:r>
            <a:r>
              <a:rPr lang="en-US" altLang="zh-CN" sz="1400" dirty="0" err="1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pid</a:t>
            </a:r>
            <a:r>
              <a:rPr lang="en-US" altLang="zh-CN" sz="1400" dirty="0">
                <a:solidFill>
                  <a:srgbClr val="C00000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) 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== PROCESS_STATUES_TOP) &amp;&amp; … )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+    return (</a:t>
            </a:r>
            <a:r>
              <a:rPr lang="en-US" altLang="zh-CN" sz="1400" dirty="0" err="1">
                <a:solidFill>
                  <a:srgbClr val="006666"/>
                </a:solidFill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mForegroundFlag</a:t>
            </a:r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 == PROCESS_STATUES_TOP) &amp;&amp; …</a:t>
            </a:r>
          </a:p>
          <a:p>
            <a:r>
              <a:rPr lang="en-US" altLang="zh-CN" sz="1400" dirty="0">
                <a:latin typeface="DejaVu Sans Mono" panose="020B0609030804020204" pitchFamily="49" charset="0"/>
                <a:ea typeface="DejaVu Sans Mono" panose="020B0609030804020204" pitchFamily="49" charset="0"/>
                <a:cs typeface="DejaVu Sans Mono" panose="020B0609030804020204" pitchFamily="49" charset="0"/>
              </a:rPr>
              <a:t>}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D6CDFA00-CD37-429A-9BE7-0F5A6700F408}"/>
              </a:ext>
            </a:extLst>
          </p:cNvPr>
          <p:cNvCxnSpPr>
            <a:cxnSpLocks/>
          </p:cNvCxnSpPr>
          <p:nvPr/>
        </p:nvCxnSpPr>
        <p:spPr>
          <a:xfrm>
            <a:off x="5421423" y="495300"/>
            <a:ext cx="0" cy="569595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0283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18F32B-3CAE-40F5-87C3-41EBAFD9BAEF}"/>
              </a:ext>
            </a:extLst>
          </p:cNvPr>
          <p:cNvSpPr txBox="1"/>
          <p:nvPr/>
        </p:nvSpPr>
        <p:spPr>
          <a:xfrm>
            <a:off x="1019175" y="952500"/>
            <a:ext cx="9592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bpftrace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-e 'u:/apex/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com.android.runtime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/lib64/bionic/libc.so:__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system_property_set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\</a:t>
            </a:r>
          </a:p>
          <a:p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                      {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printf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("[%s] </a:t>
            </a:r>
            <a:r>
              <a:rPr lang="en-US" altLang="zh-CN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setprop</a:t>
            </a:r>
            <a:r>
              <a:rPr lang="en-US" altLang="zh-CN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 (%s) =&gt; (%s)\n", comm, str(arg0), str(arg1)); }'</a:t>
            </a:r>
            <a:endParaRPr lang="zh-CN" alt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4C35E46-DD48-431C-9EFA-CCC92F79A98E}"/>
              </a:ext>
            </a:extLst>
          </p:cNvPr>
          <p:cNvSpPr txBox="1"/>
          <p:nvPr/>
        </p:nvSpPr>
        <p:spPr>
          <a:xfrm>
            <a:off x="3418193" y="332310"/>
            <a:ext cx="535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global property change watching</a:t>
            </a:r>
            <a:endParaRPr lang="zh-CN" altLang="en-US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7" name="图形 6" descr="闪电">
            <a:extLst>
              <a:ext uri="{FF2B5EF4-FFF2-40B4-BE49-F238E27FC236}">
                <a16:creationId xmlns:a16="http://schemas.microsoft.com/office/drawing/2014/main" id="{71B5B903-EAA9-462E-908D-41D617A516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2475" y="952500"/>
            <a:ext cx="371475" cy="371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38038AF-F7F6-42B7-BF57-0516B3BB8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4300" y="1938331"/>
            <a:ext cx="9903399" cy="43910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22457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86FBA9A8-E167-421F-8335-E3D2F0EB8202}"/>
              </a:ext>
            </a:extLst>
          </p:cNvPr>
          <p:cNvSpPr txBox="1"/>
          <p:nvPr/>
        </p:nvSpPr>
        <p:spPr>
          <a:xfrm>
            <a:off x="1134175" y="1487471"/>
            <a:ext cx="9817589" cy="3692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(android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Introduction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Implementation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BTF (BPF Type Format)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changes for Android</a:t>
            </a:r>
          </a:p>
          <a:p>
            <a:pPr marL="514350" indent="-514350">
              <a:lnSpc>
                <a:spcPct val="200000"/>
              </a:lnSpc>
              <a:buFont typeface="+mj-ea"/>
              <a:buAutoNum type="ea1JpnChsDbPeriod"/>
            </a:pPr>
            <a:r>
              <a:rPr lang="en-US" altLang="zh-CN" sz="20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Analyzing issues with </a:t>
            </a:r>
            <a:r>
              <a:rPr lang="en-US" altLang="zh-CN" sz="20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eBPF</a:t>
            </a:r>
            <a:endParaRPr lang="zh-CN" altLang="en-US" sz="2000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5434874" y="401506"/>
            <a:ext cx="1364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 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C0E34F57-127B-415D-9E22-4379E364B5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6DFEC8B7-7662-4A82-A46E-3674C4CA78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64BCB6DB-B3B7-484F-9773-C469E145DA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7CE0C7F2-4C1D-4662-A836-EA423BF8BD23}"/>
              </a:ext>
            </a:extLst>
          </p:cNvPr>
          <p:cNvPicPr/>
          <p:nvPr/>
        </p:nvPicPr>
        <p:blipFill>
          <a:blip r:embed="rId15"/>
          <a:stretch>
            <a:fillRect/>
          </a:stretch>
        </p:blipFill>
        <p:spPr bwMode="auto">
          <a:xfrm>
            <a:off x="6780923" y="2604146"/>
            <a:ext cx="3116397" cy="145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264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3172" y="375508"/>
            <a:ext cx="28466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运行环境要求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64504" y="1438405"/>
            <a:ext cx="9817589" cy="4399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PC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主机建议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Ubuntu 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或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Windows WSL (WSL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建议使用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Ubuntu20.04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发行版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, version 1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即可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平台版本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&gt;= Android N(arm64)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支持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"</a:t>
            </a: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adb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root“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userdebug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版本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强烈建议，</a:t>
            </a: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debugfs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依赖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/data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分区至少拥有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2GB 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剩余空间</a:t>
            </a:r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4G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可用内存 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建议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► </a:t>
            </a:r>
            <a:r>
              <a:rPr lang="en-US" altLang="zh-CN" sz="16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adb</a:t>
            </a:r>
            <a:r>
              <a:rPr lang="en-US" altLang="zh-CN" sz="16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for </a:t>
            </a:r>
            <a:r>
              <a:rPr lang="en-US" altLang="zh-CN" sz="1600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linux</a:t>
            </a:r>
            <a:r>
              <a:rPr lang="en-US" altLang="zh-CN" sz="1600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:   </a:t>
            </a:r>
            <a:r>
              <a:rPr lang="en-US" altLang="zh-CN" sz="1600" b="1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hlinkClick r:id="rId6"/>
              </a:rPr>
              <a:t>https://dl.google.com/android/repository/platform-tools-latest-linux.zip</a:t>
            </a:r>
            <a:endParaRPr lang="en-US" altLang="zh-CN" sz="1600" b="1" dirty="0">
              <a:solidFill>
                <a:srgbClr val="008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008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b="1" dirty="0">
              <a:solidFill>
                <a:srgbClr val="008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注</a:t>
            </a:r>
            <a:r>
              <a:rPr lang="en-US" altLang="zh-CN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Win</a:t>
            </a:r>
            <a:r>
              <a:rPr lang="zh-CN" altLang="en-US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环境也可以用 </a:t>
            </a:r>
            <a:r>
              <a:rPr lang="en-US" altLang="zh-CN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busybox.exe shell </a:t>
            </a:r>
            <a:r>
              <a:rPr lang="zh-CN" altLang="en-US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来模拟，需要对 </a:t>
            </a:r>
            <a:r>
              <a:rPr lang="en-US" altLang="zh-CN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</a:t>
            </a:r>
            <a:r>
              <a:rPr lang="zh-CN" altLang="en-US" sz="1200" dirty="0">
                <a:solidFill>
                  <a:srgbClr val="008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做部分修改适配</a:t>
            </a:r>
            <a:endParaRPr lang="zh-CN" altLang="en-US" sz="1400" dirty="0">
              <a:solidFill>
                <a:srgbClr val="008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9575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5C99429-2DFB-477D-9D7F-BC2B3A3FA9A3}"/>
              </a:ext>
            </a:extLst>
          </p:cNvPr>
          <p:cNvSpPr/>
          <p:nvPr/>
        </p:nvSpPr>
        <p:spPr bwMode="auto">
          <a:xfrm>
            <a:off x="4979760" y="2733901"/>
            <a:ext cx="1983015" cy="876074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rtlCol="0" fromWordArt="0" anchor="t" anchorCtr="0" forceAA="0">
            <a:spAutoFit/>
          </a:bodyPr>
          <a:lstStyle/>
          <a:p>
            <a:pPr algn="l">
              <a:lnSpc>
                <a:spcPct val="125000"/>
              </a:lnSpc>
            </a:pPr>
            <a:r>
              <a:rPr sz="4400" b="1" dirty="0">
                <a:solidFill>
                  <a:srgbClr val="FFFFFF"/>
                </a:solidFill>
                <a:latin typeface="Source Han Sans CN Medium"/>
                <a:ea typeface="Source Han Sans CN Medium"/>
                <a:cs typeface="Source Han Sans CN Medium"/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28405720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743172" y="348051"/>
            <a:ext cx="39231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adeb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配置及运行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91236" y="1217360"/>
            <a:ext cx="10578517" cy="51090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 Quick Start ]</a:t>
            </a:r>
          </a:p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git clone https://github.com/joelagnel/adeb.git</a:t>
            </a:r>
          </a:p>
          <a:p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cd adeb</a:t>
            </a:r>
          </a:p>
          <a:p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sudo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ln -s $(</a:t>
            </a: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pwd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)/adeb /</a:t>
            </a:r>
            <a:r>
              <a:rPr lang="en-US" altLang="zh-CN" b="1" dirty="0" err="1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usr</a:t>
            </a:r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/bin/adeb</a:t>
            </a:r>
          </a:p>
          <a:p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[ </a:t>
            </a:r>
            <a:r>
              <a:rPr lang="zh-CN" altLang="en-US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默认安装方式 </a:t>
            </a:r>
            <a:r>
              <a:rPr lang="en-US" altLang="zh-CN" sz="2000" b="1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]</a:t>
            </a:r>
          </a:p>
          <a:p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安装</a:t>
            </a:r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环境到已连接</a:t>
            </a:r>
            <a:r>
              <a:rPr lang="en-US" altLang="zh-CN" b="1" dirty="0" err="1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adb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</a:t>
            </a:r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Android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手机 </a:t>
            </a:r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zh-CN" dirty="0">
                <a:solidFill>
                  <a:srgbClr val="00B050"/>
                </a:solidFill>
                <a:latin typeface="PingFang SC Semibold"/>
                <a:ea typeface="PingFang SC Semibold"/>
                <a:cs typeface="PingFang SC Semibold"/>
              </a:rPr>
              <a:t>adeb prepare --archive </a:t>
            </a:r>
            <a:r>
              <a:rPr lang="en-US" altLang="zh-CN" dirty="0">
                <a:solidFill>
                  <a:srgbClr val="00B050"/>
                </a:solidFill>
                <a:latin typeface="PingFang SC Semibold"/>
                <a:ea typeface="PingFang SC Semibold"/>
                <a:cs typeface="PingFang SC Semibold"/>
              </a:rPr>
              <a:t>/path/to/</a:t>
            </a:r>
            <a:r>
              <a:rPr lang="en-US" altLang="zh-CN" dirty="0" err="1">
                <a:solidFill>
                  <a:srgbClr val="00B050"/>
                </a:solidFill>
                <a:latin typeface="PingFang SC Semibold"/>
                <a:ea typeface="PingFang SC Semibold"/>
                <a:cs typeface="PingFang SC Semibold"/>
              </a:rPr>
              <a:t>mydeb</a:t>
            </a:r>
            <a:r>
              <a:rPr lang="zh-CN" altLang="zh-CN" dirty="0">
                <a:solidFill>
                  <a:srgbClr val="00B050"/>
                </a:solidFill>
                <a:latin typeface="PingFang SC Semibold"/>
                <a:ea typeface="PingFang SC Semibold"/>
                <a:cs typeface="PingFang SC Semibold"/>
              </a:rPr>
              <a:t>-fs.tgz</a:t>
            </a:r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b="1" dirty="0">
              <a:solidFill>
                <a:srgbClr val="00B0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prepare</a:t>
            </a:r>
          </a:p>
          <a:p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上述操作会下载和安装基础</a:t>
            </a:r>
            <a:r>
              <a:rPr lang="en-US" altLang="zh-CN" b="1" dirty="0" err="1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debian</a:t>
            </a:r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image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，如果要装完整版本请使用</a:t>
            </a:r>
          </a:p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prepare --full</a:t>
            </a:r>
          </a:p>
          <a:p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安装完成后，运行开启</a:t>
            </a:r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shell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环境</a:t>
            </a:r>
          </a:p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shell</a:t>
            </a:r>
          </a:p>
          <a:p>
            <a:endParaRPr lang="en-US" altLang="zh-CN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r>
              <a:rPr lang="en-US" altLang="zh-CN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# </a:t>
            </a:r>
            <a:r>
              <a:rPr lang="zh-CN" altLang="en-US" b="1" dirty="0">
                <a:solidFill>
                  <a:srgbClr val="00B0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卸载</a:t>
            </a:r>
          </a:p>
          <a:p>
            <a:r>
              <a:rPr lang="en-US" altLang="zh-CN" b="1" dirty="0">
                <a:solidFill>
                  <a:srgbClr val="2C3E5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adeb remove</a:t>
            </a:r>
            <a:endParaRPr lang="zh-CN" altLang="en-US" b="1" dirty="0">
              <a:solidFill>
                <a:srgbClr val="2C3E5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4996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8FE831D-5762-4527-8B07-9321EFA739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 bwMode="auto">
          <a:xfrm>
            <a:off x="137412" y="130752"/>
            <a:ext cx="5287980" cy="3212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A1BD977-CD17-43A2-ACD1-F2B9DF1951C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137412" y="3456438"/>
            <a:ext cx="5287980" cy="32855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AB823A-1ADA-4CEA-A9EA-3249C0F18B4D}"/>
              </a:ext>
            </a:extLst>
          </p:cNvPr>
          <p:cNvPicPr/>
          <p:nvPr/>
        </p:nvPicPr>
        <p:blipFill rotWithShape="1">
          <a:blip r:embed="rId4"/>
          <a:srcRect t="-7665" r="10705" b="7665"/>
          <a:stretch/>
        </p:blipFill>
        <p:spPr bwMode="auto">
          <a:xfrm>
            <a:off x="5595456" y="-130510"/>
            <a:ext cx="6459131" cy="34733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9B697D6-EB64-4FA8-847E-277C3273711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 bwMode="auto">
          <a:xfrm>
            <a:off x="5595456" y="3456438"/>
            <a:ext cx="6459131" cy="326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16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1086" y="2243172"/>
            <a:ext cx="1266825" cy="1266825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168658" y="2518848"/>
            <a:ext cx="77450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Introduction</a:t>
            </a:r>
            <a:endParaRPr lang="zh-CN" altLang="en-US" sz="48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1739104" y="2414920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309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GJjODM0NTg1MTA0N2JkMzdhZmRhNjE0ZDU4OWU5NzM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5032</Words>
  <Application>Microsoft Office PowerPoint</Application>
  <PresentationFormat>宽屏</PresentationFormat>
  <Paragraphs>609</Paragraphs>
  <Slides>60</Slides>
  <Notes>14</Notes>
  <HiddenSlides>2</HiddenSlides>
  <MMClips>0</MMClips>
  <ScaleCrop>false</ScaleCrop>
  <HeadingPairs>
    <vt:vector size="6" baseType="variant">
      <vt:variant>
        <vt:lpstr>已用的字体</vt:lpstr>
      </vt:variant>
      <vt:variant>
        <vt:i4>27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88" baseType="lpstr">
      <vt:lpstr>-apple-system</vt:lpstr>
      <vt:lpstr>JetBrains Mono</vt:lpstr>
      <vt:lpstr>Noto Sans JP Regular</vt:lpstr>
      <vt:lpstr>Noto Serif</vt:lpstr>
      <vt:lpstr>PingFang SC Semibold</vt:lpstr>
      <vt:lpstr>Roboto Slab</vt:lpstr>
      <vt:lpstr>Source Han Sans CN</vt:lpstr>
      <vt:lpstr>Source Han Sans CN Light</vt:lpstr>
      <vt:lpstr>Source Han Sans CN Medium</vt:lpstr>
      <vt:lpstr>等线</vt:lpstr>
      <vt:lpstr>等线 Light</vt:lpstr>
      <vt:lpstr>思源黑体 CN Bold</vt:lpstr>
      <vt:lpstr>思源黑体 CN Heavy</vt:lpstr>
      <vt:lpstr>思源黑体 CN Light</vt:lpstr>
      <vt:lpstr>思源黑体 CN Normal</vt:lpstr>
      <vt:lpstr>思源黑体 CN Regular</vt:lpstr>
      <vt:lpstr>思源宋体 CN Heavy</vt:lpstr>
      <vt:lpstr>微软雅黑</vt:lpstr>
      <vt:lpstr>Arial</vt:lpstr>
      <vt:lpstr>Cascadia Mono</vt:lpstr>
      <vt:lpstr>Comic Sans MS</vt:lpstr>
      <vt:lpstr>DejaVu Sans Mono</vt:lpstr>
      <vt:lpstr>Georgia</vt:lpstr>
      <vt:lpstr>Georgia Pro</vt:lpstr>
      <vt:lpstr>Microsoft Sans Serif</vt:lpstr>
      <vt:lpstr>Webdings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1011</dc:creator>
  <cp:lastModifiedBy>yan ec</cp:lastModifiedBy>
  <cp:revision>213</cp:revision>
  <dcterms:created xsi:type="dcterms:W3CDTF">2022-09-01T00:51:00Z</dcterms:created>
  <dcterms:modified xsi:type="dcterms:W3CDTF">2022-11-12T08:31:04Z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9C656B48BCCD4FB6B99A2E255297905B</vt:lpwstr>
  </property>
</Properties>
</file>